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5"/>
  </p:handoutMasterIdLst>
  <p:sldIdLst>
    <p:sldId id="372" r:id="rId2"/>
    <p:sldId id="269" r:id="rId3"/>
    <p:sldId id="315" r:id="rId4"/>
    <p:sldId id="268" r:id="rId5"/>
    <p:sldId id="293" r:id="rId6"/>
    <p:sldId id="257" r:id="rId7"/>
    <p:sldId id="258" r:id="rId8"/>
    <p:sldId id="344" r:id="rId9"/>
    <p:sldId id="259" r:id="rId10"/>
    <p:sldId id="260" r:id="rId11"/>
    <p:sldId id="291" r:id="rId12"/>
    <p:sldId id="292" r:id="rId13"/>
    <p:sldId id="371" r:id="rId14"/>
    <p:sldId id="289" r:id="rId15"/>
    <p:sldId id="347" r:id="rId16"/>
    <p:sldId id="348" r:id="rId17"/>
    <p:sldId id="349" r:id="rId18"/>
    <p:sldId id="294" r:id="rId19"/>
    <p:sldId id="295" r:id="rId20"/>
    <p:sldId id="296" r:id="rId21"/>
    <p:sldId id="368" r:id="rId22"/>
    <p:sldId id="369" r:id="rId23"/>
    <p:sldId id="297" r:id="rId24"/>
    <p:sldId id="298" r:id="rId25"/>
    <p:sldId id="350" r:id="rId26"/>
    <p:sldId id="299" r:id="rId27"/>
    <p:sldId id="301" r:id="rId28"/>
    <p:sldId id="302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280" r:id="rId47"/>
    <p:sldId id="270" r:id="rId48"/>
    <p:sldId id="271" r:id="rId49"/>
    <p:sldId id="272" r:id="rId50"/>
    <p:sldId id="277" r:id="rId51"/>
    <p:sldId id="278" r:id="rId52"/>
    <p:sldId id="279" r:id="rId53"/>
    <p:sldId id="373" r:id="rId5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A5F"/>
    <a:srgbClr val="01395E"/>
    <a:srgbClr val="FCFDFD"/>
    <a:srgbClr val="41002C"/>
    <a:srgbClr val="5DDA18"/>
    <a:srgbClr val="2F6E0C"/>
    <a:srgbClr val="215272"/>
    <a:srgbClr val="013B61"/>
    <a:srgbClr val="3A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4E541A7-286A-4F17-B295-124459FBF9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07176F-DC91-477A-BE5C-84DDFDCFB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E0A01-8C2A-493E-8D30-18DB6034BDB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038095-83A0-4194-8F49-5D5A38B2B7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B1612D-1928-4231-B052-BF37C33389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5F4E9-8D23-4B07-9DAB-83651F2645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3678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64AC-EDF3-4070-9848-A92DF0B80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3FA4D1-5437-44E6-B276-A8569191C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8287AC-3740-4092-B216-BFB1F373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CF92F7-C627-4B84-AD7F-CF70F73D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9EE485-A8D6-4E95-8152-DADFB2CD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9B8187-42DC-4573-93E9-FAD5687CE135}"/>
              </a:ext>
            </a:extLst>
          </p:cNvPr>
          <p:cNvSpPr/>
          <p:nvPr userDrawn="1"/>
        </p:nvSpPr>
        <p:spPr>
          <a:xfrm>
            <a:off x="0" y="0"/>
            <a:ext cx="423081" cy="313899"/>
          </a:xfrm>
          <a:prstGeom prst="rect">
            <a:avLst/>
          </a:prstGeom>
          <a:solidFill>
            <a:srgbClr val="013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958A52-3007-4843-8802-BC8238B34595}"/>
              </a:ext>
            </a:extLst>
          </p:cNvPr>
          <p:cNvSpPr/>
          <p:nvPr userDrawn="1"/>
        </p:nvSpPr>
        <p:spPr>
          <a:xfrm>
            <a:off x="11781619" y="6564525"/>
            <a:ext cx="423081" cy="313899"/>
          </a:xfrm>
          <a:prstGeom prst="rect">
            <a:avLst/>
          </a:prstGeom>
          <a:solidFill>
            <a:srgbClr val="013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50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C669F-CAF8-4A2E-A6AB-922E05A4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AF371C-097F-4D5F-98DE-9D40A6E0B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6E2190-84E6-4942-8E2C-641E684D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74DAE4-9E26-49AC-9E46-BD3CC2C4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1ADD50-1C83-42AD-A6EF-BDA39E13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5697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9DB233-3D08-4F5C-B437-B0DC386E8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7BB01BA-FF60-409F-AA45-C21E4BBF6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C1C391-12B2-4B2C-BEF3-6E93F15E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9F1765-8149-4DC3-A5ED-C855DD6F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7B97D-2A1F-49E5-88B8-08460741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492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53316-BC36-402C-A672-B183E092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395E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CF22D8-B354-4125-BA5C-285C629CA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B4CC63-73F2-472B-A07A-6C2EF171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002802-C5F8-4734-8833-34BF031E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10B5D9-1564-4A98-AFC8-91F16C2E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B4F510-F7E7-4064-A909-2410CB62EB7A}"/>
              </a:ext>
            </a:extLst>
          </p:cNvPr>
          <p:cNvSpPr/>
          <p:nvPr userDrawn="1"/>
        </p:nvSpPr>
        <p:spPr>
          <a:xfrm>
            <a:off x="0" y="0"/>
            <a:ext cx="423081" cy="313899"/>
          </a:xfrm>
          <a:prstGeom prst="rect">
            <a:avLst/>
          </a:prstGeom>
          <a:solidFill>
            <a:srgbClr val="013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564529-0B16-45EE-98DC-17FAECC8E6D7}"/>
              </a:ext>
            </a:extLst>
          </p:cNvPr>
          <p:cNvSpPr/>
          <p:nvPr userDrawn="1"/>
        </p:nvSpPr>
        <p:spPr>
          <a:xfrm>
            <a:off x="11781619" y="6564525"/>
            <a:ext cx="423081" cy="313899"/>
          </a:xfrm>
          <a:prstGeom prst="rect">
            <a:avLst/>
          </a:prstGeom>
          <a:solidFill>
            <a:srgbClr val="013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231249-4A8E-4070-AE1C-8C31F178D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522" y="750294"/>
            <a:ext cx="2770097" cy="5552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1913892-53EF-470C-3251-8F43C2D457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3286"/>
            <a:ext cx="1045028" cy="144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6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DD092-390A-4014-AC52-192C1754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497282-A922-440B-95FA-B72AE3653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2AA504-5C71-4D0A-B676-A5DEA29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C3849-D1DE-468A-ACC0-1930E568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3C20CE-ACC7-4E4B-9C6C-384E7B13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449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AF1D1-6328-4E4A-9CBB-770E7BCF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3FE5DD-F7B4-4F7C-985D-FE36CBB15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3A2A31-1345-440E-AB88-157C9A494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4659F2-BB4C-41B4-88A7-9F1E148A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D6BC29-2BE3-4449-BC81-2489E4C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1B44FB-B619-43A1-8E51-43917BD0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116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11AF-EC44-4297-9662-09F72B77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5B6D38-BD39-407E-B21E-6EBB78C8B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FCCDED-2F6C-43A8-ABB7-FBE262859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2C0C-8C7F-4886-8C7A-641686109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010FA5-27C4-4DCC-AC55-0BC4BF6E8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9D4195-5E48-48CD-929E-EED1BD90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5F19E1-B6E9-47A6-95E4-EBECD1C4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953A38A-C924-4B34-BB52-DFDF737B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216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BF927-4742-448F-AB48-40D037B8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0FB229-927A-40DF-9ABA-0CA7EFEF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9C5C8B-A2C0-4C95-82A4-83D6CA86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16ABC3-0638-483B-9626-814251F7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603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2680E2-865E-47C8-8B54-D0DDCC94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36E3ED-E3AB-4AC6-A97B-9C95035C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B56030-7156-43FE-9C15-08CAFBC6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924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81A23-4B0F-485B-A10E-4634F1DD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CDC768-1D79-49B1-AE99-0C570D75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B4D958-166D-4FE3-B05F-B63CC49FE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D583E0-A249-4C1B-AEC0-AE0E184B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52200B-E481-4726-91B1-757CA3C7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51E2DF-A23F-4FC3-940C-A045B7B3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379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C8DE1-D991-4134-AD4F-A9F41644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17C3421-BDC8-41D2-975F-C0A184C40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7888E9-FC74-4123-B360-E9775F3C9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FC9284-201D-4C97-83E0-7503D2FF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2B6008-F547-40A9-AAF7-A69DD755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4C759B-BA82-4B27-BB3C-11112FF9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861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101C89F-1B46-4262-972B-91A02A54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4AB259-3370-452E-B117-38B24DA45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A9403C-248C-40B8-905F-5B3257B2B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53B48-4490-4C9D-89DC-314F6D30449B}" type="datetimeFigureOut">
              <a:rPr lang="es-PE" smtClean="0"/>
              <a:t>3/08/2022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4C02F9-A05E-4D74-9D35-D205461C5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077215-0C34-4E06-BE16-D2230FDD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526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visual-paradigm.com/tutorials/define-custom-implementations-for-orm.jsp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PEDROLA@GMAIL.COM" TargetMode="External"/><Relationship Id="rId2" Type="http://schemas.openxmlformats.org/officeDocument/2006/relationships/hyperlink" Target="mailto:JUANLA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AMIMM@GMAIL.COM" TargetMode="External"/><Relationship Id="rId5" Type="http://schemas.openxmlformats.org/officeDocument/2006/relationships/hyperlink" Target="mailto:LUISVAR@GMAIL.COM" TargetMode="External"/><Relationship Id="rId4" Type="http://schemas.openxmlformats.org/officeDocument/2006/relationships/hyperlink" Target="mailto:JENIME@GMAIL.CO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7941A-6A37-4B6F-A35F-1EB878481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413" y="1029408"/>
            <a:ext cx="9941170" cy="2839114"/>
          </a:xfrm>
        </p:spPr>
        <p:txBody>
          <a:bodyPr>
            <a:normAutofit fontScale="90000"/>
          </a:bodyPr>
          <a:lstStyle/>
          <a:p>
            <a:r>
              <a:rPr lang="es-PE" sz="8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FUNDAMENTOS DE BASES DE DATOS RELACIONALES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5F05-F431-44A3-96B0-80D685A55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396880"/>
            <a:ext cx="9144000" cy="1397739"/>
          </a:xfrm>
        </p:spPr>
        <p:txBody>
          <a:bodyPr>
            <a:normAutofit/>
          </a:bodyPr>
          <a:lstStyle/>
          <a:p>
            <a:endParaRPr lang="es-PE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s-P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P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Anthony Cardenas Aquino</a:t>
            </a:r>
          </a:p>
          <a:p>
            <a:endParaRPr lang="es-PE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250983-40A8-4E30-9723-725A17F19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59" y="3981470"/>
            <a:ext cx="4803078" cy="913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C088B7-4F36-4CD5-A108-CE8231968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01" y="5460260"/>
            <a:ext cx="1253197" cy="1253197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79E8DC9A-C56B-0D6A-6542-60F6836E8E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DE0F0FF-00FE-A078-6F74-FD4D2EFEA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31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TABLA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una herramienta que permite estructurar u ordenar datos en filas y columnas.</a:t>
            </a:r>
          </a:p>
          <a:p>
            <a:endParaRPr lang="es-PE" dirty="0"/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371D2B75-E078-4B2D-9E1E-EAD9FA0E5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21686"/>
              </p:ext>
            </p:extLst>
          </p:nvPr>
        </p:nvGraphicFramePr>
        <p:xfrm>
          <a:off x="2260788" y="3033137"/>
          <a:ext cx="7670423" cy="22092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90126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156347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  <a:gridCol w="1555845">
                  <a:extLst>
                    <a:ext uri="{9D8B030D-6E8A-4147-A177-3AD203B41FA5}">
                      <a16:colId xmlns:a16="http://schemas.microsoft.com/office/drawing/2014/main" val="1828604085"/>
                    </a:ext>
                  </a:extLst>
                </a:gridCol>
                <a:gridCol w="1268105">
                  <a:extLst>
                    <a:ext uri="{9D8B030D-6E8A-4147-A177-3AD203B41FA5}">
                      <a16:colId xmlns:a16="http://schemas.microsoft.com/office/drawing/2014/main" val="1019937771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No. Empleado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Departamento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Apellido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Recursos Humanos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Andrea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Mendoza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4000308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Finanzas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Juan Carlos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Hernández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4000309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Informática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Arturo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Becerril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40003010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Marketing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Claudia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Camacho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929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47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BASES DE DATOS RELACIONALES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Una </a:t>
            </a:r>
            <a:r>
              <a:rPr lang="es-MX" b="1" dirty="0"/>
              <a:t>base de datos </a:t>
            </a:r>
            <a:r>
              <a:rPr lang="es-MX" dirty="0"/>
              <a:t>es un conjunto de datos pertenecientes a un mismo contexto y almacenados sistemáticamente para su posterior uso.</a:t>
            </a:r>
          </a:p>
          <a:p>
            <a:r>
              <a:rPr lang="es-MX" dirty="0"/>
              <a:t>Conjunto de tablas relacionadas.</a:t>
            </a:r>
          </a:p>
        </p:txBody>
      </p:sp>
      <p:pic>
        <p:nvPicPr>
          <p:cNvPr id="10242" name="Picture 2" descr="Las mejores bases de datos en la nube">
            <a:extLst>
              <a:ext uri="{FF2B5EF4-FFF2-40B4-BE49-F238E27FC236}">
                <a16:creationId xmlns:a16="http://schemas.microsoft.com/office/drawing/2014/main" id="{97473307-FF65-412E-B18C-EEB0C927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432" y="3983538"/>
            <a:ext cx="4313136" cy="2426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1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SGBD - RDBMS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Permiten la gestión de bases de datos relacionales:</a:t>
            </a:r>
          </a:p>
          <a:p>
            <a:pPr lvl="1"/>
            <a:r>
              <a:rPr lang="es-MX" dirty="0"/>
              <a:t>MS SQL SERVER</a:t>
            </a:r>
          </a:p>
          <a:p>
            <a:pPr lvl="1"/>
            <a:r>
              <a:rPr lang="es-MX" dirty="0"/>
              <a:t>ORACLE</a:t>
            </a:r>
          </a:p>
          <a:p>
            <a:pPr lvl="1"/>
            <a:r>
              <a:rPr lang="es-MX" dirty="0"/>
              <a:t>MYSQL</a:t>
            </a:r>
          </a:p>
          <a:p>
            <a:pPr lvl="1"/>
            <a:r>
              <a:rPr lang="es-MX" dirty="0"/>
              <a:t>MARIA DB</a:t>
            </a:r>
          </a:p>
        </p:txBody>
      </p:sp>
      <p:pic>
        <p:nvPicPr>
          <p:cNvPr id="9" name="Picture 14" descr="Oracle Database EE|FabriConsulting">
            <a:extLst>
              <a:ext uri="{FF2B5EF4-FFF2-40B4-BE49-F238E27FC236}">
                <a16:creationId xmlns:a16="http://schemas.microsoft.com/office/drawing/2014/main" id="{F8B78D53-427B-4915-BA6E-5357804D1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123" y="2203539"/>
            <a:ext cx="1650542" cy="165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ostgreSQL replicación esclavos multi">
            <a:extLst>
              <a:ext uri="{FF2B5EF4-FFF2-40B4-BE49-F238E27FC236}">
                <a16:creationId xmlns:a16="http://schemas.microsoft.com/office/drawing/2014/main" id="{7FEBE23B-D7C9-4FA5-BCFC-3714AE1F0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513" y="2412102"/>
            <a:ext cx="1378259" cy="13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ql-server-logo – ABD">
            <a:extLst>
              <a:ext uri="{FF2B5EF4-FFF2-40B4-BE49-F238E27FC236}">
                <a16:creationId xmlns:a16="http://schemas.microsoft.com/office/drawing/2014/main" id="{229D05FB-342E-4309-B6D3-CBCD4E5B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17" y="3775857"/>
            <a:ext cx="1837061" cy="148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Download MySQL Logo in SVG Vector or PNG File Format - Logo.wine">
            <a:extLst>
              <a:ext uri="{FF2B5EF4-FFF2-40B4-BE49-F238E27FC236}">
                <a16:creationId xmlns:a16="http://schemas.microsoft.com/office/drawing/2014/main" id="{9F2326CA-1DC1-4E9C-9905-6443F252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578" y="3762209"/>
            <a:ext cx="2226742" cy="148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5326BD9F-099F-47D9-965F-4C9675374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353" y="5086711"/>
            <a:ext cx="987775" cy="9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896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SQL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LENGUAJE PARA LA GESTIÓN, ADMINISTRACIÓN DE UNA BASE DE DATOS EN UN SGBD</a:t>
            </a:r>
          </a:p>
        </p:txBody>
      </p:sp>
      <p:pic>
        <p:nvPicPr>
          <p:cNvPr id="1028" name="Picture 4" descr="Triggers, stored procedure, transacciones y concurrencias en SQL –  Medievals Trucos">
            <a:extLst>
              <a:ext uri="{FF2B5EF4-FFF2-40B4-BE49-F238E27FC236}">
                <a16:creationId xmlns:a16="http://schemas.microsoft.com/office/drawing/2014/main" id="{FD97C727-5A36-4B8D-807D-A2AB3D35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14" y="2905358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ocadillo nube: nube 4">
            <a:extLst>
              <a:ext uri="{FF2B5EF4-FFF2-40B4-BE49-F238E27FC236}">
                <a16:creationId xmlns:a16="http://schemas.microsoft.com/office/drawing/2014/main" id="{E89D8175-C2D9-4AC4-BF1F-1FD929D3E34F}"/>
              </a:ext>
            </a:extLst>
          </p:cNvPr>
          <p:cNvSpPr/>
          <p:nvPr/>
        </p:nvSpPr>
        <p:spPr>
          <a:xfrm>
            <a:off x="6890828" y="4001293"/>
            <a:ext cx="4357180" cy="1076733"/>
          </a:xfrm>
          <a:prstGeom prst="cloudCallout">
            <a:avLst/>
          </a:prstGeom>
          <a:solidFill>
            <a:srgbClr val="013A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Programando códigos como sonetos de Shakespeare</a:t>
            </a:r>
          </a:p>
        </p:txBody>
      </p:sp>
    </p:spTree>
    <p:extLst>
      <p:ext uri="{BB962C8B-B14F-4D97-AF65-F5344CB8AC3E}">
        <p14:creationId xmlns:p14="http://schemas.microsoft.com/office/powerpoint/2010/main" val="134138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ORIGEN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Fuente de datos:</a:t>
            </a:r>
          </a:p>
          <a:p>
            <a:pPr lvl="1"/>
            <a:r>
              <a:rPr lang="es-MX" dirty="0"/>
              <a:t>SGBD</a:t>
            </a:r>
          </a:p>
          <a:p>
            <a:pPr lvl="1"/>
            <a:r>
              <a:rPr lang="es-MX" dirty="0"/>
              <a:t>Desde Archivos JSON, XML, Texto</a:t>
            </a:r>
          </a:p>
          <a:p>
            <a:pPr lvl="1"/>
            <a:r>
              <a:rPr lang="es-MX" dirty="0"/>
              <a:t>Desde la Web</a:t>
            </a:r>
          </a:p>
          <a:p>
            <a:pPr lvl="1"/>
            <a:r>
              <a:rPr lang="es-MX" dirty="0"/>
              <a:t>Desde ODBC</a:t>
            </a:r>
          </a:p>
        </p:txBody>
      </p:sp>
      <p:pic>
        <p:nvPicPr>
          <p:cNvPr id="8194" name="Picture 2" descr="sql-server-logo – ABD">
            <a:extLst>
              <a:ext uri="{FF2B5EF4-FFF2-40B4-BE49-F238E27FC236}">
                <a16:creationId xmlns:a16="http://schemas.microsoft.com/office/drawing/2014/main" id="{9529023F-EA6B-4DCA-8CE1-32CE1834A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235" y="1825625"/>
            <a:ext cx="1230899" cy="99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ostgreSQL replicación esclavos multi">
            <a:extLst>
              <a:ext uri="{FF2B5EF4-FFF2-40B4-BE49-F238E27FC236}">
                <a16:creationId xmlns:a16="http://schemas.microsoft.com/office/drawing/2014/main" id="{F2E93B5D-A37B-49B6-8A3D-2759B263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64" y="2371968"/>
            <a:ext cx="896645" cy="8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Download MySQL Logo in SVG Vector or PNG File Format - Logo.wine">
            <a:extLst>
              <a:ext uri="{FF2B5EF4-FFF2-40B4-BE49-F238E27FC236}">
                <a16:creationId xmlns:a16="http://schemas.microsoft.com/office/drawing/2014/main" id="{44386D5A-6687-4C70-91D4-B98E91840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814" y="2850880"/>
            <a:ext cx="1378259" cy="91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Oracle Database EE|FabriConsulting">
            <a:extLst>
              <a:ext uri="{FF2B5EF4-FFF2-40B4-BE49-F238E27FC236}">
                <a16:creationId xmlns:a16="http://schemas.microsoft.com/office/drawing/2014/main" id="{1062F690-2F56-4BF0-8024-2386E99E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99" y="1681054"/>
            <a:ext cx="966198" cy="96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2ADA6896-0B14-4B17-A278-ABE185E3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92" y="3904656"/>
            <a:ext cx="987775" cy="9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3268FD-8539-41EE-BBEC-1AFCB4FFD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285" y="3904656"/>
            <a:ext cx="5193379" cy="2543422"/>
          </a:xfrm>
          <a:prstGeom prst="rect">
            <a:avLst/>
          </a:prstGeom>
        </p:spPr>
      </p:pic>
      <p:pic>
        <p:nvPicPr>
          <p:cNvPr id="8212" name="Picture 20" descr="png-internet-internet-icon-1600 -">
            <a:extLst>
              <a:ext uri="{FF2B5EF4-FFF2-40B4-BE49-F238E27FC236}">
                <a16:creationId xmlns:a16="http://schemas.microsoft.com/office/drawing/2014/main" id="{E3D66B7C-946D-47AB-8E72-0F0B2D5C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197" y="3569096"/>
            <a:ext cx="694666" cy="69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Json File Vector SVG Icon (3) - PNG Repo Free PNG Icons">
            <a:extLst>
              <a:ext uri="{FF2B5EF4-FFF2-40B4-BE49-F238E27FC236}">
                <a16:creationId xmlns:a16="http://schemas.microsoft.com/office/drawing/2014/main" id="{7ECF22B0-582E-47C8-B1C3-242D9F8E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93" y="3019785"/>
            <a:ext cx="896644" cy="89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Logos Microsoft Office Excel | Ideas para logotipo, Iconos, Editor de texto">
            <a:extLst>
              <a:ext uri="{FF2B5EF4-FFF2-40B4-BE49-F238E27FC236}">
                <a16:creationId xmlns:a16="http://schemas.microsoft.com/office/drawing/2014/main" id="{E8539873-667D-4174-BA81-FEADA77B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99" y="4234607"/>
            <a:ext cx="1065376" cy="7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701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71" y="1538626"/>
            <a:ext cx="10217457" cy="3780747"/>
          </a:xfrm>
        </p:spPr>
        <p:txBody>
          <a:bodyPr>
            <a:normAutofit/>
          </a:bodyPr>
          <a:lstStyle/>
          <a:p>
            <a:pPr algn="ctr"/>
            <a:r>
              <a:rPr lang="es-PE" sz="8800" b="1" dirty="0"/>
              <a:t>¿HERRAMIENTAS?</a:t>
            </a:r>
          </a:p>
        </p:txBody>
      </p:sp>
    </p:spTree>
    <p:extLst>
      <p:ext uri="{BB962C8B-B14F-4D97-AF65-F5344CB8AC3E}">
        <p14:creationId xmlns:p14="http://schemas.microsoft.com/office/powerpoint/2010/main" val="2988301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HERRAMIENTAS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MODELO ENTIDAD RELACIÓN (E-R)</a:t>
            </a:r>
          </a:p>
          <a:p>
            <a:r>
              <a:rPr lang="es-MX" sz="4000" dirty="0"/>
              <a:t>MODELO ENTIDAD RELACIÓN EXTENDIDO (EER)</a:t>
            </a:r>
          </a:p>
          <a:p>
            <a:r>
              <a:rPr lang="es-MX" sz="4000" dirty="0"/>
              <a:t>DIAGRAMA DE CLASES</a:t>
            </a:r>
          </a:p>
        </p:txBody>
      </p:sp>
      <p:pic>
        <p:nvPicPr>
          <p:cNvPr id="3094" name="Picture 22" descr="Caja De Herramientas Png (512x512)">
            <a:extLst>
              <a:ext uri="{FF2B5EF4-FFF2-40B4-BE49-F238E27FC236}">
                <a16:creationId xmlns:a16="http://schemas.microsoft.com/office/drawing/2014/main" id="{BEB1BC79-4187-42D5-B748-5407DB65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76" y="4119116"/>
            <a:ext cx="3167848" cy="21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68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MODELO ENTIDAD RELACIÓN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0D5F5C-7CC0-4DDA-A702-76CE2DA99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581" y="2422323"/>
            <a:ext cx="8836837" cy="4351338"/>
          </a:xfrm>
        </p:spPr>
      </p:pic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7C9948CC-9A1D-424A-85B2-5A5A85446CE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4000" dirty="0"/>
              <a:t>Es un diagrama que permite representar el diseño de una BD.</a:t>
            </a:r>
          </a:p>
        </p:txBody>
      </p:sp>
    </p:spTree>
    <p:extLst>
      <p:ext uri="{BB962C8B-B14F-4D97-AF65-F5344CB8AC3E}">
        <p14:creationId xmlns:p14="http://schemas.microsoft.com/office/powerpoint/2010/main" val="243083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ENTIDAD – TABLA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la representación de un objeto o concepto del mundo real que se describe en una base de datos.</a:t>
            </a:r>
          </a:p>
          <a:p>
            <a:pPr lvl="1"/>
            <a:r>
              <a:rPr lang="es-MX" dirty="0"/>
              <a:t>Alumno</a:t>
            </a:r>
          </a:p>
          <a:p>
            <a:pPr lvl="1"/>
            <a:r>
              <a:rPr lang="es-MX" dirty="0"/>
              <a:t>Empleado</a:t>
            </a:r>
          </a:p>
          <a:p>
            <a:pPr lvl="1"/>
            <a:r>
              <a:rPr lang="es-MX" dirty="0"/>
              <a:t>Artículo</a:t>
            </a:r>
          </a:p>
          <a:p>
            <a:pPr lvl="1"/>
            <a:r>
              <a:rPr lang="es-MX" dirty="0"/>
              <a:t>Noticia</a:t>
            </a:r>
          </a:p>
        </p:txBody>
      </p:sp>
      <p:pic>
        <p:nvPicPr>
          <p:cNvPr id="14" name="Picture 6" descr="Resultado de imagen para televisor">
            <a:extLst>
              <a:ext uri="{FF2B5EF4-FFF2-40B4-BE49-F238E27FC236}">
                <a16:creationId xmlns:a16="http://schemas.microsoft.com/office/drawing/2014/main" id="{7362E6D7-A3B7-47BC-A92C-D9F24953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206" y="2885304"/>
            <a:ext cx="1051334" cy="87611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persona">
            <a:extLst>
              <a:ext uri="{FF2B5EF4-FFF2-40B4-BE49-F238E27FC236}">
                <a16:creationId xmlns:a16="http://schemas.microsoft.com/office/drawing/2014/main" id="{919919FE-57B4-4811-B253-E8282DC96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02" y="2831371"/>
            <a:ext cx="634651" cy="98219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F2DFDF-4BF3-481D-B23A-A881DDCC3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881" y="4027368"/>
            <a:ext cx="4948237" cy="25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44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ATRIBUTO – COLUMNA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Representa una propiedad de interés de una entidad.</a:t>
            </a:r>
          </a:p>
          <a:p>
            <a:r>
              <a:rPr lang="es-MX" dirty="0"/>
              <a:t>Los atributos se describen en la estructura de la base de datos empleando un modelo de datos.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5FBE19-72F5-4CD7-9CF0-13967C90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94" y="3274158"/>
            <a:ext cx="5654012" cy="29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4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PREPARADO PARA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9438565" cy="3752168"/>
          </a:xfrm>
        </p:spPr>
        <p:txBody>
          <a:bodyPr>
            <a:normAutofit/>
          </a:bodyPr>
          <a:lstStyle/>
          <a:p>
            <a:pPr algn="just"/>
            <a:r>
              <a:rPr lang="es-PE" dirty="0">
                <a:solidFill>
                  <a:schemeClr val="tx1"/>
                </a:solidFill>
              </a:rPr>
              <a:t>POWER BI (BUSINESS INTELLIGENCE)</a:t>
            </a:r>
          </a:p>
          <a:p>
            <a:pPr algn="just"/>
            <a:r>
              <a:rPr lang="es-PE" dirty="0"/>
              <a:t>R (ANÁLISIS ESTADÍSTICO)</a:t>
            </a:r>
          </a:p>
          <a:p>
            <a:pPr algn="just"/>
            <a:r>
              <a:rPr lang="es-PE" dirty="0"/>
              <a:t>HADOOP</a:t>
            </a:r>
          </a:p>
          <a:p>
            <a:pPr algn="just"/>
            <a:r>
              <a:rPr lang="es-PE" dirty="0"/>
              <a:t>LENGUAJE DEL LADO DEL SERVIDOR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2050" name="Picture 2" descr="Learning PNG Free Download | PNG All">
            <a:extLst>
              <a:ext uri="{FF2B5EF4-FFF2-40B4-BE49-F238E27FC236}">
                <a16:creationId xmlns:a16="http://schemas.microsoft.com/office/drawing/2014/main" id="{F1D456B2-CA41-4DB3-9992-5933860C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373" y="2036020"/>
            <a:ext cx="3721909" cy="29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Python PNG transparente - StickPNG">
            <a:extLst>
              <a:ext uri="{FF2B5EF4-FFF2-40B4-BE49-F238E27FC236}">
                <a16:creationId xmlns:a16="http://schemas.microsoft.com/office/drawing/2014/main" id="{2A13F37A-489F-4966-BC69-6A1180DB9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90" y="3902894"/>
            <a:ext cx="1642148" cy="163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 JavaScript">
            <a:extLst>
              <a:ext uri="{FF2B5EF4-FFF2-40B4-BE49-F238E27FC236}">
                <a16:creationId xmlns:a16="http://schemas.microsoft.com/office/drawing/2014/main" id="{220C99D1-DAB8-4BBA-9718-A7FF26DF2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381" y="4596823"/>
            <a:ext cx="729798" cy="72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HP 8 ya está disponible – Códigos de Programación">
            <a:extLst>
              <a:ext uri="{FF2B5EF4-FFF2-40B4-BE49-F238E27FC236}">
                <a16:creationId xmlns:a16="http://schemas.microsoft.com/office/drawing/2014/main" id="{CF60FCF3-255B-4C1D-ABE6-055FAF40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74" y="5326621"/>
            <a:ext cx="1617208" cy="79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33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REGISTRO – FILA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 registro representa un objeto único de datos implícitamente estructurados en una tabla.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F1B7C15-17FD-4161-973A-8E3D7C2D9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748521"/>
              </p:ext>
            </p:extLst>
          </p:nvPr>
        </p:nvGraphicFramePr>
        <p:xfrm>
          <a:off x="2260788" y="3033137"/>
          <a:ext cx="7670423" cy="22092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90126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156347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  <a:gridCol w="1555845">
                  <a:extLst>
                    <a:ext uri="{9D8B030D-6E8A-4147-A177-3AD203B41FA5}">
                      <a16:colId xmlns:a16="http://schemas.microsoft.com/office/drawing/2014/main" val="1828604085"/>
                    </a:ext>
                  </a:extLst>
                </a:gridCol>
                <a:gridCol w="1268105">
                  <a:extLst>
                    <a:ext uri="{9D8B030D-6E8A-4147-A177-3AD203B41FA5}">
                      <a16:colId xmlns:a16="http://schemas.microsoft.com/office/drawing/2014/main" val="1019937771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No. Empleado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Departamento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Apellido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rgbClr val="FCFDFD"/>
                          </a:solidFill>
                        </a:rPr>
                        <a:t>4000307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rgbClr val="FCFDFD"/>
                          </a:solidFill>
                        </a:rPr>
                        <a:t>Recursos Humanos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rgbClr val="FCFDFD"/>
                          </a:solidFill>
                        </a:rPr>
                        <a:t>Andrea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rgbClr val="FCFDFD"/>
                          </a:solidFill>
                        </a:rPr>
                        <a:t>Mendoza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4000308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Finanzas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Juan Carlos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Hernández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4000309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Informática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Arturo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Becerril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40003010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Marketing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Claudia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Camacho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929038"/>
                  </a:ext>
                </a:extLst>
              </a:tr>
            </a:tbl>
          </a:graphicData>
        </a:graphic>
      </p:graphicFrame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DF9D3F9E-47ED-4BDA-8AF5-1E37424194E2}"/>
              </a:ext>
            </a:extLst>
          </p:cNvPr>
          <p:cNvSpPr/>
          <p:nvPr/>
        </p:nvSpPr>
        <p:spPr>
          <a:xfrm>
            <a:off x="754601" y="3486387"/>
            <a:ext cx="1358283" cy="339889"/>
          </a:xfrm>
          <a:prstGeom prst="rightArrow">
            <a:avLst>
              <a:gd name="adj1" fmla="val 25510"/>
              <a:gd name="adj2" fmla="val 15816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63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05CAF-1F2D-4BAE-A00C-1C491F9E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800" b="1" dirty="0"/>
              <a:t>ATRIBUTO DERIVADO – CAMPO CALCULADO</a:t>
            </a:r>
            <a:endParaRPr lang="en-US" sz="28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2EBE6-CAC6-4EFC-B132-7CECB83A9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un campo o columna que es producto de otros.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C70290-A4F5-4CA4-BCDD-355BB671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93" y="2419350"/>
            <a:ext cx="79819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78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05CAF-1F2D-4BAE-A00C-1C491F9E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ENTIDAD DÉBIL</a:t>
            </a:r>
            <a:endParaRPr lang="en-US" sz="4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2EBE6-CAC6-4EFC-B132-7CECB83A9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aquella entidad que depende de otra entidad </a:t>
            </a:r>
            <a:r>
              <a:rPr lang="es-PE"/>
              <a:t>para existir.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C59163-EE04-4895-A4F3-5CF0DF7A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324" y="2347543"/>
            <a:ext cx="7203351" cy="39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4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800" b="1" dirty="0"/>
              <a:t>LLAVE PRIMARIA – PK –ATRIBUTO PRINCIPAL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llama clave principal a un campo o a una combinación de campos que identifica de forma única a cada fila de una tabla.</a:t>
            </a:r>
          </a:p>
          <a:p>
            <a:endParaRPr lang="es-MX" dirty="0"/>
          </a:p>
          <a:p>
            <a:pPr marL="0" indent="0">
              <a:buNone/>
            </a:pPr>
            <a:r>
              <a:rPr lang="es-ES" b="1" dirty="0"/>
              <a:t>Reglas:</a:t>
            </a:r>
          </a:p>
          <a:p>
            <a:r>
              <a:rPr lang="es-ES" dirty="0"/>
              <a:t>Única(No repetible)</a:t>
            </a:r>
          </a:p>
          <a:p>
            <a:r>
              <a:rPr lang="es-ES" dirty="0"/>
              <a:t>No en blanco</a:t>
            </a:r>
          </a:p>
          <a:p>
            <a:r>
              <a:rPr lang="es-ES" dirty="0"/>
              <a:t>Inalterable</a:t>
            </a:r>
          </a:p>
          <a:p>
            <a:endParaRPr lang="es-MX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F1B7C15-17FD-4161-973A-8E3D7C2D9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311139"/>
              </p:ext>
            </p:extLst>
          </p:nvPr>
        </p:nvGraphicFramePr>
        <p:xfrm>
          <a:off x="6096000" y="3139669"/>
          <a:ext cx="2690126" cy="26511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90126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PERSONAS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rgbClr val="FCFDFD"/>
                          </a:solidFill>
                        </a:rPr>
                        <a:t>CODIGO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NOMBRES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PATERNO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MATERNO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92903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NOMBRES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13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457791"/>
                  </a:ext>
                </a:extLst>
              </a:tr>
            </a:tbl>
          </a:graphicData>
        </a:graphic>
      </p:graphicFrame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ED9DD93F-37FE-4BB8-AB15-4E9C98CF4F4C}"/>
              </a:ext>
            </a:extLst>
          </p:cNvPr>
          <p:cNvSpPr/>
          <p:nvPr/>
        </p:nvSpPr>
        <p:spPr>
          <a:xfrm>
            <a:off x="9211597" y="3521900"/>
            <a:ext cx="858366" cy="479394"/>
          </a:xfrm>
          <a:prstGeom prst="wedgeEllipseCallout">
            <a:avLst>
              <a:gd name="adj1" fmla="val -100986"/>
              <a:gd name="adj2" fmla="val 7030"/>
            </a:avLst>
          </a:prstGeom>
          <a:solidFill>
            <a:srgbClr val="0139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>
                <a:latin typeface="+mj-lt"/>
              </a:rPr>
              <a:t>PK</a:t>
            </a:r>
            <a:endParaRPr lang="en-US" b="1" dirty="0">
              <a:latin typeface="+mj-lt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C1C617D-E55E-47D2-902F-5CAA18F0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867" y="4667282"/>
            <a:ext cx="3209560" cy="15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63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05CAF-1F2D-4BAE-A00C-1C491F9E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LLAVE SECUNDARIA - FORÁNEA</a:t>
            </a:r>
            <a:endParaRPr lang="en-US" sz="4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2EBE6-CAC6-4EFC-B132-7CECB83A9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Llave que permite la relación con otra tabla o entidad.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9F222C-4913-4C93-9046-07C81CC178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26881" y="2616591"/>
            <a:ext cx="6738238" cy="33923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78133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05CAF-1F2D-4BAE-A00C-1C491F9E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RELACIÓN</a:t>
            </a:r>
            <a:endParaRPr lang="en-US" sz="4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2EBE6-CAC6-4EFC-B132-7CECB83A9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Interacción entre entidades.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3121FB-E181-478A-B751-7866A4DD3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2463800"/>
            <a:ext cx="69437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35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05CAF-1F2D-4BAE-A00C-1C491F9E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200" b="1" dirty="0"/>
              <a:t>TIPOS DE RELACIÓN - CARDINALIDAD</a:t>
            </a:r>
            <a:endParaRPr lang="en-US" sz="3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2EBE6-CAC6-4EFC-B132-7CECB83A9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4400" dirty="0"/>
              <a:t>Uno a uno</a:t>
            </a:r>
          </a:p>
          <a:p>
            <a:endParaRPr lang="es-MX" sz="4400" dirty="0"/>
          </a:p>
          <a:p>
            <a:r>
              <a:rPr lang="es-MX" sz="4400" dirty="0"/>
              <a:t>Uno a muchos</a:t>
            </a:r>
          </a:p>
          <a:p>
            <a:endParaRPr lang="es-MX" sz="4400" dirty="0"/>
          </a:p>
          <a:p>
            <a:r>
              <a:rPr lang="es-MX" sz="4400" dirty="0"/>
              <a:t>Muchos a muchos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6542D1-4FA2-47C1-8D68-2A24D13E9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63" y="1690688"/>
            <a:ext cx="5313977" cy="13098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8A6EF7-0420-4DE3-BA36-F6982310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363" y="3000489"/>
            <a:ext cx="5313978" cy="13851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D2CA4F-1EB1-47B4-9F5F-6781710CE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63" y="4385672"/>
            <a:ext cx="5313979" cy="14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6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05CAF-1F2D-4BAE-A00C-1C491F9E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200" b="1" dirty="0"/>
              <a:t>DIAGRAMA ENTIDAD RELACIÓN</a:t>
            </a:r>
            <a:endParaRPr lang="en-US" sz="3200" b="1" dirty="0"/>
          </a:p>
        </p:txBody>
      </p:sp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FFA1CC55-2BC9-476A-9852-E61D14C7FB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497" y="1690687"/>
            <a:ext cx="9579005" cy="480218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242570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05CAF-1F2D-4BAE-A00C-1C491F9E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200" b="1" dirty="0"/>
              <a:t>HERRAMIENTAS CASE</a:t>
            </a:r>
            <a:endParaRPr lang="en-US" sz="3200" b="1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9B92B2-01D2-4457-A77F-FA9E4DF7D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YED</a:t>
            </a:r>
          </a:p>
          <a:p>
            <a:r>
              <a:rPr lang="es-PE" dirty="0"/>
              <a:t>VISUAL PARADIGM</a:t>
            </a:r>
            <a:endParaRPr lang="en-US" dirty="0"/>
          </a:p>
        </p:txBody>
      </p:sp>
      <p:pic>
        <p:nvPicPr>
          <p:cNvPr id="6" name="Picture 4" descr="Visual Paradigm">
            <a:extLst>
              <a:ext uri="{FF2B5EF4-FFF2-40B4-BE49-F238E27FC236}">
                <a16:creationId xmlns:a16="http://schemas.microsoft.com/office/drawing/2014/main" id="{E7B0D6C6-EE3D-484D-AD05-6EA6E0756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6" b="33453"/>
          <a:stretch/>
        </p:blipFill>
        <p:spPr bwMode="auto">
          <a:xfrm>
            <a:off x="3331802" y="4280050"/>
            <a:ext cx="7001145" cy="17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yWorks Blog">
            <a:extLst>
              <a:ext uri="{FF2B5EF4-FFF2-40B4-BE49-F238E27FC236}">
                <a16:creationId xmlns:a16="http://schemas.microsoft.com/office/drawing/2014/main" id="{535D01E2-06B3-4D1C-A0E0-62EF1DE89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2981"/>
            <a:ext cx="1856011" cy="185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9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71" y="1538626"/>
            <a:ext cx="10217457" cy="3780747"/>
          </a:xfrm>
        </p:spPr>
        <p:txBody>
          <a:bodyPr>
            <a:normAutofit fontScale="90000"/>
          </a:bodyPr>
          <a:lstStyle/>
          <a:p>
            <a:pPr algn="ctr"/>
            <a:r>
              <a:rPr lang="es-PE" sz="8800" b="1" dirty="0"/>
              <a:t>MODELO ENTIDAD RELACIÓN EXTENDIDO</a:t>
            </a:r>
          </a:p>
        </p:txBody>
      </p:sp>
    </p:spTree>
    <p:extLst>
      <p:ext uri="{BB962C8B-B14F-4D97-AF65-F5344CB8AC3E}">
        <p14:creationId xmlns:p14="http://schemas.microsoft.com/office/powerpoint/2010/main" val="186480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b="1" dirty="0"/>
              <a:t>LOS 3 MUNDOS</a:t>
            </a:r>
          </a:p>
        </p:txBody>
      </p:sp>
      <p:pic>
        <p:nvPicPr>
          <p:cNvPr id="7" name="Picture 4" descr="Personas con renta de fondos de inversión, pero sin negocios, tendrán que  llevar libros contables - Cont Habilidad Financiera">
            <a:extLst>
              <a:ext uri="{FF2B5EF4-FFF2-40B4-BE49-F238E27FC236}">
                <a16:creationId xmlns:a16="http://schemas.microsoft.com/office/drawing/2014/main" id="{141B03CD-BA85-44DA-BFAE-5F68B0558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46" y="1955097"/>
            <a:ext cx="3503720" cy="2019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ENGUAJE DE BAJO NIVEL - BIENVENIDOS">
            <a:extLst>
              <a:ext uri="{FF2B5EF4-FFF2-40B4-BE49-F238E27FC236}">
                <a16:creationId xmlns:a16="http://schemas.microsoft.com/office/drawing/2014/main" id="{6C5A6196-FCFE-495D-BD6C-92C3EA384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50"/>
          <a:stretch/>
        </p:blipFill>
        <p:spPr bwMode="auto">
          <a:xfrm>
            <a:off x="6693762" y="1955097"/>
            <a:ext cx="3826277" cy="20602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l joven informático español que diseña el futuro de la realidad virtual |  Tecnología | EL PAÍS">
            <a:extLst>
              <a:ext uri="{FF2B5EF4-FFF2-40B4-BE49-F238E27FC236}">
                <a16:creationId xmlns:a16="http://schemas.microsoft.com/office/drawing/2014/main" id="{AF5F3D38-FBF3-430A-9447-2A3BEFEC2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84" y="4238806"/>
            <a:ext cx="4297631" cy="19947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150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sz="3600" dirty="0"/>
              <a:t>Este modelo incluye los conceptos del modelo E-R e incorpora los conceptos de Herencia (Orientación a Objetos) (superclase, subclase, especialización y agregación). Asu vez también de la relación de Agregación.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¿QUÉ ES?</a:t>
            </a:r>
          </a:p>
        </p:txBody>
      </p:sp>
      <p:pic>
        <p:nvPicPr>
          <p:cNvPr id="5" name="Picture 2" descr="Cubo de Rubik PNG transparente - StickPNG">
            <a:extLst>
              <a:ext uri="{FF2B5EF4-FFF2-40B4-BE49-F238E27FC236}">
                <a16:creationId xmlns:a16="http://schemas.microsoft.com/office/drawing/2014/main" id="{F44A1A3A-0B1B-474E-98A9-E9C1FC6C3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5" y="4111635"/>
            <a:ext cx="2285989" cy="23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48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GENERALIZACIÓN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1BB6799-A786-41B3-AE9B-E26879FBD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3200" dirty="0">
                <a:solidFill>
                  <a:schemeClr val="tx1"/>
                </a:solidFill>
              </a:rPr>
              <a:t>Es un proceso de abstracción que permite organizar las entidades por características comunes. Si se nota que existen entidades con atributos similares, entonces se está frente a una generalización.</a:t>
            </a:r>
          </a:p>
          <a:p>
            <a:endParaRPr lang="es-PE" dirty="0"/>
          </a:p>
        </p:txBody>
      </p:sp>
      <p:pic>
        <p:nvPicPr>
          <p:cNvPr id="7" name="Picture 2" descr="Lex Global - Herencias">
            <a:extLst>
              <a:ext uri="{FF2B5EF4-FFF2-40B4-BE49-F238E27FC236}">
                <a16:creationId xmlns:a16="http://schemas.microsoft.com/office/drawing/2014/main" id="{92FA3C64-7F19-42B5-B2B1-308324BFD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667" y="3272210"/>
            <a:ext cx="3220665" cy="322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59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GENERALIZACIÓN</a:t>
            </a:r>
          </a:p>
        </p:txBody>
      </p:sp>
      <p:pic>
        <p:nvPicPr>
          <p:cNvPr id="8" name="Marcador de contenido 5">
            <a:extLst>
              <a:ext uri="{FF2B5EF4-FFF2-40B4-BE49-F238E27FC236}">
                <a16:creationId xmlns:a16="http://schemas.microsoft.com/office/drawing/2014/main" id="{37F05289-6FD8-444E-8806-ECAFF8B75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326" y="1678674"/>
            <a:ext cx="9993348" cy="481420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2ACE083-4D24-4740-8071-8AB955E32057}"/>
              </a:ext>
            </a:extLst>
          </p:cNvPr>
          <p:cNvSpPr/>
          <p:nvPr/>
        </p:nvSpPr>
        <p:spPr>
          <a:xfrm>
            <a:off x="614149" y="1822023"/>
            <a:ext cx="2688610" cy="5459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ENTIDAD BASE (GLOBAL – PADRE)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0B83C35-CF97-45A3-A1F4-534CF5A3357C}"/>
              </a:ext>
            </a:extLst>
          </p:cNvPr>
          <p:cNvSpPr/>
          <p:nvPr/>
        </p:nvSpPr>
        <p:spPr>
          <a:xfrm>
            <a:off x="614149" y="3591091"/>
            <a:ext cx="2688610" cy="5459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ENTIDAD BAJO NIVEL (ENTIDAD HIJA)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956B24B-E85C-4410-BF96-1D3149E9E68E}"/>
              </a:ext>
            </a:extLst>
          </p:cNvPr>
          <p:cNvCxnSpPr/>
          <p:nvPr/>
        </p:nvCxnSpPr>
        <p:spPr>
          <a:xfrm>
            <a:off x="3193576" y="2197290"/>
            <a:ext cx="196527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4046DF4-A011-4559-BB44-1EE06A17DE67}"/>
              </a:ext>
            </a:extLst>
          </p:cNvPr>
          <p:cNvCxnSpPr>
            <a:cxnSpLocks/>
          </p:cNvCxnSpPr>
          <p:nvPr/>
        </p:nvCxnSpPr>
        <p:spPr>
          <a:xfrm flipH="1">
            <a:off x="2920622" y="4033778"/>
            <a:ext cx="1" cy="102954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148FB3F-B0C2-44AF-92D8-A2D7D64EA2F2}"/>
              </a:ext>
            </a:extLst>
          </p:cNvPr>
          <p:cNvCxnSpPr>
            <a:cxnSpLocks/>
          </p:cNvCxnSpPr>
          <p:nvPr/>
        </p:nvCxnSpPr>
        <p:spPr>
          <a:xfrm>
            <a:off x="3283200" y="3983463"/>
            <a:ext cx="2230496" cy="1079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57E7F93-0F7C-4AC0-98B2-0BB97C58A5B8}"/>
              </a:ext>
            </a:extLst>
          </p:cNvPr>
          <p:cNvCxnSpPr>
            <a:cxnSpLocks/>
          </p:cNvCxnSpPr>
          <p:nvPr/>
        </p:nvCxnSpPr>
        <p:spPr>
          <a:xfrm>
            <a:off x="3277287" y="3733527"/>
            <a:ext cx="5129734" cy="15297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F0A8DE9-6E51-4A6A-9397-E91A19AAACDD}"/>
              </a:ext>
            </a:extLst>
          </p:cNvPr>
          <p:cNvSpPr/>
          <p:nvPr/>
        </p:nvSpPr>
        <p:spPr>
          <a:xfrm>
            <a:off x="9313755" y="2332779"/>
            <a:ext cx="2410313" cy="379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ESPECIALIZACIÓN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D0424DCA-7C8A-451D-985F-19428E1CE3CB}"/>
              </a:ext>
            </a:extLst>
          </p:cNvPr>
          <p:cNvSpPr/>
          <p:nvPr/>
        </p:nvSpPr>
        <p:spPr>
          <a:xfrm flipV="1">
            <a:off x="6558046" y="410470"/>
            <a:ext cx="941801" cy="925021"/>
          </a:xfrm>
          <a:prstGeom prst="downArrow">
            <a:avLst/>
          </a:prstGeom>
          <a:solidFill>
            <a:srgbClr val="013A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5B5A9C4E-BE49-4B16-831F-7FF081FBA81E}"/>
              </a:ext>
            </a:extLst>
          </p:cNvPr>
          <p:cNvSpPr/>
          <p:nvPr/>
        </p:nvSpPr>
        <p:spPr>
          <a:xfrm>
            <a:off x="10048012" y="2906317"/>
            <a:ext cx="941801" cy="1239577"/>
          </a:xfrm>
          <a:prstGeom prst="downArrow">
            <a:avLst/>
          </a:prstGeom>
          <a:solidFill>
            <a:srgbClr val="013A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0854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EJEMPLO</a:t>
            </a:r>
          </a:p>
        </p:txBody>
      </p:sp>
      <p:pic>
        <p:nvPicPr>
          <p:cNvPr id="15" name="Marcador de contenido 23">
            <a:extLst>
              <a:ext uri="{FF2B5EF4-FFF2-40B4-BE49-F238E27FC236}">
                <a16:creationId xmlns:a16="http://schemas.microsoft.com/office/drawing/2014/main" id="{05D2534E-D1FC-4272-B5F1-DCEDA6EE7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224" y="1690688"/>
            <a:ext cx="9483552" cy="4351338"/>
          </a:xfrm>
        </p:spPr>
      </p:pic>
    </p:spTree>
    <p:extLst>
      <p:ext uri="{BB962C8B-B14F-4D97-AF65-F5344CB8AC3E}">
        <p14:creationId xmlns:p14="http://schemas.microsoft.com/office/powerpoint/2010/main" val="2040839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agrama de flujo: conector fuera de página 18">
            <a:extLst>
              <a:ext uri="{FF2B5EF4-FFF2-40B4-BE49-F238E27FC236}">
                <a16:creationId xmlns:a16="http://schemas.microsoft.com/office/drawing/2014/main" id="{33A3D798-336E-4F78-97FB-04B1877C743F}"/>
              </a:ext>
            </a:extLst>
          </p:cNvPr>
          <p:cNvSpPr/>
          <p:nvPr/>
        </p:nvSpPr>
        <p:spPr>
          <a:xfrm>
            <a:off x="5692768" y="3770704"/>
            <a:ext cx="454582" cy="514693"/>
          </a:xfrm>
          <a:prstGeom prst="flowChartOffpage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DFA2AC8C-BD50-4AA0-97B1-600417B16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427006"/>
              </p:ext>
            </p:extLst>
          </p:nvPr>
        </p:nvGraphicFramePr>
        <p:xfrm>
          <a:off x="2153310" y="588919"/>
          <a:ext cx="6788248" cy="29298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062">
                  <a:extLst>
                    <a:ext uri="{9D8B030D-6E8A-4147-A177-3AD203B41FA5}">
                      <a16:colId xmlns:a16="http://schemas.microsoft.com/office/drawing/2014/main" val="1470527691"/>
                    </a:ext>
                  </a:extLst>
                </a:gridCol>
                <a:gridCol w="1697062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697062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  <a:gridCol w="1697062">
                  <a:extLst>
                    <a:ext uri="{9D8B030D-6E8A-4147-A177-3AD203B41FA5}">
                      <a16:colId xmlns:a16="http://schemas.microsoft.com/office/drawing/2014/main" val="2339297494"/>
                    </a:ext>
                  </a:extLst>
                </a:gridCol>
              </a:tblGrid>
              <a:tr h="705759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COD_EMP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NOMBRES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APELLIDOS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FECHA_CONT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44828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EM001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FERNANDA XIMENA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TORRES LAZARO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10/06/2000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  <a:tr h="444828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EM002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ANGELA VICTORIA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TORRES LAZARO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11/05/2001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60958"/>
                  </a:ext>
                </a:extLst>
              </a:tr>
              <a:tr h="444828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EM003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LUZ VICTORIA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LAZARO MENOR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25/05/2002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934600"/>
                  </a:ext>
                </a:extLst>
              </a:tr>
              <a:tr h="444828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EM004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TORRES RAMÓN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MANUEL ANGEL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0605/2003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558274"/>
                  </a:ext>
                </a:extLst>
              </a:tr>
              <a:tr h="444828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EM005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LUCERO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MENDOZA MENOR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27/02/2004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91259"/>
                  </a:ext>
                </a:extLst>
              </a:tr>
            </a:tbl>
          </a:graphicData>
        </a:graphic>
      </p:graphicFrame>
      <p:graphicFrame>
        <p:nvGraphicFramePr>
          <p:cNvPr id="7" name="Tabla 4">
            <a:extLst>
              <a:ext uri="{FF2B5EF4-FFF2-40B4-BE49-F238E27FC236}">
                <a16:creationId xmlns:a16="http://schemas.microsoft.com/office/drawing/2014/main" id="{73035B88-20C7-47E4-932C-64D555645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317998"/>
              </p:ext>
            </p:extLst>
          </p:nvPr>
        </p:nvGraphicFramePr>
        <p:xfrm>
          <a:off x="379069" y="4563717"/>
          <a:ext cx="3394124" cy="15954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062">
                  <a:extLst>
                    <a:ext uri="{9D8B030D-6E8A-4147-A177-3AD203B41FA5}">
                      <a16:colId xmlns:a16="http://schemas.microsoft.com/office/drawing/2014/main" val="1470527691"/>
                    </a:ext>
                  </a:extLst>
                </a:gridCol>
                <a:gridCol w="1697062">
                  <a:extLst>
                    <a:ext uri="{9D8B030D-6E8A-4147-A177-3AD203B41FA5}">
                      <a16:colId xmlns:a16="http://schemas.microsoft.com/office/drawing/2014/main" val="2339297494"/>
                    </a:ext>
                  </a:extLst>
                </a:gridCol>
              </a:tblGrid>
              <a:tr h="705759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COD_EMP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SUELDO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44828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EM004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3500.00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  <a:tr h="444828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EM005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11/05/2001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60958"/>
                  </a:ext>
                </a:extLst>
              </a:tr>
            </a:tbl>
          </a:graphicData>
        </a:graphic>
      </p:graphicFrame>
      <p:graphicFrame>
        <p:nvGraphicFramePr>
          <p:cNvPr id="8" name="Tabla 4">
            <a:extLst>
              <a:ext uri="{FF2B5EF4-FFF2-40B4-BE49-F238E27FC236}">
                <a16:creationId xmlns:a16="http://schemas.microsoft.com/office/drawing/2014/main" id="{CEF0BE77-52D4-488E-80D9-60EF55049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523609"/>
              </p:ext>
            </p:extLst>
          </p:nvPr>
        </p:nvGraphicFramePr>
        <p:xfrm>
          <a:off x="4222998" y="4563717"/>
          <a:ext cx="3394124" cy="15954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062">
                  <a:extLst>
                    <a:ext uri="{9D8B030D-6E8A-4147-A177-3AD203B41FA5}">
                      <a16:colId xmlns:a16="http://schemas.microsoft.com/office/drawing/2014/main" val="1470527691"/>
                    </a:ext>
                  </a:extLst>
                </a:gridCol>
                <a:gridCol w="1697062">
                  <a:extLst>
                    <a:ext uri="{9D8B030D-6E8A-4147-A177-3AD203B41FA5}">
                      <a16:colId xmlns:a16="http://schemas.microsoft.com/office/drawing/2014/main" val="2339297494"/>
                    </a:ext>
                  </a:extLst>
                </a:gridCol>
              </a:tblGrid>
              <a:tr h="705759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COD_EMP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COMISION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44828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EM001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250.00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  <a:tr h="444828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EM003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350.00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60958"/>
                  </a:ext>
                </a:extLst>
              </a:tr>
            </a:tbl>
          </a:graphicData>
        </a:graphic>
      </p:graphicFrame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2547CF96-5FD4-4848-8DB9-3EEB06C65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475176"/>
              </p:ext>
            </p:extLst>
          </p:nvPr>
        </p:nvGraphicFramePr>
        <p:xfrm>
          <a:off x="8066927" y="4563718"/>
          <a:ext cx="3394124" cy="15954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7449">
                  <a:extLst>
                    <a:ext uri="{9D8B030D-6E8A-4147-A177-3AD203B41FA5}">
                      <a16:colId xmlns:a16="http://schemas.microsoft.com/office/drawing/2014/main" val="1470527691"/>
                    </a:ext>
                  </a:extLst>
                </a:gridCol>
                <a:gridCol w="1866675">
                  <a:extLst>
                    <a:ext uri="{9D8B030D-6E8A-4147-A177-3AD203B41FA5}">
                      <a16:colId xmlns:a16="http://schemas.microsoft.com/office/drawing/2014/main" val="2339297494"/>
                    </a:ext>
                  </a:extLst>
                </a:gridCol>
              </a:tblGrid>
              <a:tr h="978612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COD_EMP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MONTO_VENTAS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616802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EM002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25000.00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</a:tbl>
          </a:graphicData>
        </a:graphic>
      </p:graphicFrame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F0DF71A-88F2-4561-A2AC-20C09883255C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920059" y="4285397"/>
            <a:ext cx="1" cy="27832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81E270F-F3E6-4099-A586-2E55AF7BC04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147350" y="4028051"/>
            <a:ext cx="3616639" cy="53566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A9CBDD7-9DEE-4EBC-97DC-135D6762024F}"/>
              </a:ext>
            </a:extLst>
          </p:cNvPr>
          <p:cNvSpPr/>
          <p:nvPr/>
        </p:nvSpPr>
        <p:spPr>
          <a:xfrm>
            <a:off x="1100316" y="6286003"/>
            <a:ext cx="1951630" cy="488258"/>
          </a:xfrm>
          <a:prstGeom prst="roundRect">
            <a:avLst/>
          </a:prstGeom>
          <a:solidFill>
            <a:srgbClr val="01395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CORPORATIVO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BC15A91-3ED3-4A15-8E62-0E354F9367BE}"/>
              </a:ext>
            </a:extLst>
          </p:cNvPr>
          <p:cNvSpPr/>
          <p:nvPr/>
        </p:nvSpPr>
        <p:spPr>
          <a:xfrm>
            <a:off x="4944244" y="6271041"/>
            <a:ext cx="1951630" cy="488258"/>
          </a:xfrm>
          <a:prstGeom prst="roundRect">
            <a:avLst/>
          </a:prstGeom>
          <a:solidFill>
            <a:srgbClr val="01395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COMISION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185D8C1-1DF4-4B6F-BCA8-2003E5137D9E}"/>
              </a:ext>
            </a:extLst>
          </p:cNvPr>
          <p:cNvSpPr/>
          <p:nvPr/>
        </p:nvSpPr>
        <p:spPr>
          <a:xfrm>
            <a:off x="8941558" y="6286003"/>
            <a:ext cx="1951630" cy="488258"/>
          </a:xfrm>
          <a:prstGeom prst="roundRect">
            <a:avLst/>
          </a:prstGeom>
          <a:solidFill>
            <a:srgbClr val="013A5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SERVICIO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048AC72-BC86-49ED-8B31-3F8068DEF3BE}"/>
              </a:ext>
            </a:extLst>
          </p:cNvPr>
          <p:cNvSpPr/>
          <p:nvPr/>
        </p:nvSpPr>
        <p:spPr>
          <a:xfrm>
            <a:off x="208217" y="944993"/>
            <a:ext cx="1784198" cy="488258"/>
          </a:xfrm>
          <a:prstGeom prst="roundRect">
            <a:avLst/>
          </a:prstGeom>
          <a:solidFill>
            <a:srgbClr val="01395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EMPLEADO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FD69315-D399-472E-ABFC-3B2E5D8E15D5}"/>
              </a:ext>
            </a:extLst>
          </p:cNvPr>
          <p:cNvSpPr/>
          <p:nvPr/>
        </p:nvSpPr>
        <p:spPr>
          <a:xfrm>
            <a:off x="5708518" y="3836024"/>
            <a:ext cx="423080" cy="272146"/>
          </a:xfrm>
          <a:prstGeom prst="roundRect">
            <a:avLst>
              <a:gd name="adj" fmla="val 216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2ED408F-64A7-4A02-9A79-BADB801ADA67}"/>
              </a:ext>
            </a:extLst>
          </p:cNvPr>
          <p:cNvCxnSpPr>
            <a:cxnSpLocks/>
          </p:cNvCxnSpPr>
          <p:nvPr/>
        </p:nvCxnSpPr>
        <p:spPr>
          <a:xfrm flipV="1">
            <a:off x="2076131" y="4028051"/>
            <a:ext cx="3616637" cy="535666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03E9932-EDCB-4D25-9C1A-F700EC46B10F}"/>
              </a:ext>
            </a:extLst>
          </p:cNvPr>
          <p:cNvCxnSpPr>
            <a:cxnSpLocks/>
          </p:cNvCxnSpPr>
          <p:nvPr/>
        </p:nvCxnSpPr>
        <p:spPr>
          <a:xfrm flipV="1">
            <a:off x="5920059" y="3518819"/>
            <a:ext cx="0" cy="25188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31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AGREGACIÓN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628B89-D19F-4468-8248-E0BC2FE57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Es una forma particular de </a:t>
            </a:r>
            <a:r>
              <a:rPr lang="es-MX" dirty="0"/>
              <a:t>relación entre entidades, pues un grupo de ellas puede formar una nueva entidad de alto nivel. La intención de formar una nueva entidad es que dicha entidad se asociará a otra por alguna acción particular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  <a:p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9B9664-4547-4022-AD17-BE2BC9A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432" y="3429000"/>
            <a:ext cx="7041135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9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AGREGACIÓN</a:t>
            </a:r>
          </a:p>
        </p:txBody>
      </p:sp>
      <p:pic>
        <p:nvPicPr>
          <p:cNvPr id="7" name="Marcador de contenido 13">
            <a:extLst>
              <a:ext uri="{FF2B5EF4-FFF2-40B4-BE49-F238E27FC236}">
                <a16:creationId xmlns:a16="http://schemas.microsoft.com/office/drawing/2014/main" id="{E480A93B-3F98-411C-8C4B-F751B178D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090" y="1690688"/>
            <a:ext cx="10319819" cy="4610686"/>
          </a:xfrm>
        </p:spPr>
      </p:pic>
    </p:spTree>
    <p:extLst>
      <p:ext uri="{BB962C8B-B14F-4D97-AF65-F5344CB8AC3E}">
        <p14:creationId xmlns:p14="http://schemas.microsoft.com/office/powerpoint/2010/main" val="4026022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79DCD204-1C03-4FE4-BDBC-FAD5DF97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090223"/>
              </p:ext>
            </p:extLst>
          </p:nvPr>
        </p:nvGraphicFramePr>
        <p:xfrm>
          <a:off x="576942" y="1339144"/>
          <a:ext cx="4970418" cy="23707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6806">
                  <a:extLst>
                    <a:ext uri="{9D8B030D-6E8A-4147-A177-3AD203B41FA5}">
                      <a16:colId xmlns:a16="http://schemas.microsoft.com/office/drawing/2014/main" val="1470527691"/>
                    </a:ext>
                  </a:extLst>
                </a:gridCol>
                <a:gridCol w="1958387">
                  <a:extLst>
                    <a:ext uri="{9D8B030D-6E8A-4147-A177-3AD203B41FA5}">
                      <a16:colId xmlns:a16="http://schemas.microsoft.com/office/drawing/2014/main" val="2339297494"/>
                    </a:ext>
                  </a:extLst>
                </a:gridCol>
                <a:gridCol w="1355225">
                  <a:extLst>
                    <a:ext uri="{9D8B030D-6E8A-4147-A177-3AD203B41FA5}">
                      <a16:colId xmlns:a16="http://schemas.microsoft.com/office/drawing/2014/main" val="295032048"/>
                    </a:ext>
                  </a:extLst>
                </a:gridCol>
              </a:tblGrid>
              <a:tr h="673280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ysClr val="windowText" lastClr="000000"/>
                          </a:solidFill>
                        </a:rPr>
                        <a:t>COD_AUT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NOMBRES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ESPECIALIDAD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24357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ysClr val="windowText" lastClr="000000"/>
                          </a:solidFill>
                        </a:rPr>
                        <a:t>A001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JUAN COTRINA LOPEZ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INFORMÁTICA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  <a:tr h="424357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ysClr val="windowText" lastClr="000000"/>
                          </a:solidFill>
                        </a:rPr>
                        <a:t>A002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ANDRES IJAR NARRA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GESTIÓN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60958"/>
                  </a:ext>
                </a:extLst>
              </a:tr>
              <a:tr h="424357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ysClr val="windowText" lastClr="000000"/>
                          </a:solidFill>
                        </a:rPr>
                        <a:t>A003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JESUS JIRAF URQUIAGA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INGENIERÍA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18144"/>
                  </a:ext>
                </a:extLst>
              </a:tr>
              <a:tr h="424357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ysClr val="windowText" lastClr="000000"/>
                          </a:solidFill>
                        </a:rPr>
                        <a:t>A0004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MILAGROS ROCA RUIZ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INFORMÁTICA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35683"/>
                  </a:ext>
                </a:extLst>
              </a:tr>
            </a:tbl>
          </a:graphicData>
        </a:graphic>
      </p:graphicFrame>
      <p:graphicFrame>
        <p:nvGraphicFramePr>
          <p:cNvPr id="8" name="Tabla 4">
            <a:extLst>
              <a:ext uri="{FF2B5EF4-FFF2-40B4-BE49-F238E27FC236}">
                <a16:creationId xmlns:a16="http://schemas.microsoft.com/office/drawing/2014/main" id="{426B177E-FCA8-4D44-B20B-6FC65A11C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58786"/>
              </p:ext>
            </p:extLst>
          </p:nvPr>
        </p:nvGraphicFramePr>
        <p:xfrm>
          <a:off x="6856073" y="1428584"/>
          <a:ext cx="4073186" cy="15323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6593">
                  <a:extLst>
                    <a:ext uri="{9D8B030D-6E8A-4147-A177-3AD203B41FA5}">
                      <a16:colId xmlns:a16="http://schemas.microsoft.com/office/drawing/2014/main" val="1470527691"/>
                    </a:ext>
                  </a:extLst>
                </a:gridCol>
                <a:gridCol w="2036593">
                  <a:extLst>
                    <a:ext uri="{9D8B030D-6E8A-4147-A177-3AD203B41FA5}">
                      <a16:colId xmlns:a16="http://schemas.microsoft.com/office/drawing/2014/main" val="2339297494"/>
                    </a:ext>
                  </a:extLst>
                </a:gridCol>
              </a:tblGrid>
              <a:tr h="497648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COD_EDI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FECHA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344894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ED001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10/10/2018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  <a:tr h="344894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ED002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10/11/2018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60958"/>
                  </a:ext>
                </a:extLst>
              </a:tr>
              <a:tr h="344894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ED003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10/12/2018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052915"/>
                  </a:ext>
                </a:extLst>
              </a:tr>
            </a:tbl>
          </a:graphicData>
        </a:graphic>
      </p:graphicFrame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9A37398A-770F-4B96-98FF-A3913F591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903953"/>
              </p:ext>
            </p:extLst>
          </p:nvPr>
        </p:nvGraphicFramePr>
        <p:xfrm>
          <a:off x="6096000" y="3838795"/>
          <a:ext cx="5081208" cy="22104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0302">
                  <a:extLst>
                    <a:ext uri="{9D8B030D-6E8A-4147-A177-3AD203B41FA5}">
                      <a16:colId xmlns:a16="http://schemas.microsoft.com/office/drawing/2014/main" val="1470527691"/>
                    </a:ext>
                  </a:extLst>
                </a:gridCol>
                <a:gridCol w="1270302">
                  <a:extLst>
                    <a:ext uri="{9D8B030D-6E8A-4147-A177-3AD203B41FA5}">
                      <a16:colId xmlns:a16="http://schemas.microsoft.com/office/drawing/2014/main" val="2339297494"/>
                    </a:ext>
                  </a:extLst>
                </a:gridCol>
                <a:gridCol w="1270302">
                  <a:extLst>
                    <a:ext uri="{9D8B030D-6E8A-4147-A177-3AD203B41FA5}">
                      <a16:colId xmlns:a16="http://schemas.microsoft.com/office/drawing/2014/main" val="1798857738"/>
                    </a:ext>
                  </a:extLst>
                </a:gridCol>
                <a:gridCol w="1270302">
                  <a:extLst>
                    <a:ext uri="{9D8B030D-6E8A-4147-A177-3AD203B41FA5}">
                      <a16:colId xmlns:a16="http://schemas.microsoft.com/office/drawing/2014/main" val="3754967537"/>
                    </a:ext>
                  </a:extLst>
                </a:gridCol>
              </a:tblGrid>
              <a:tr h="764633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ysClr val="windowText" lastClr="000000"/>
                          </a:solidFill>
                        </a:rPr>
                        <a:t>COD_AUT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COD_EDI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COD_LIB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NUM_HOJAS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81935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ysClr val="windowText" lastClr="000000"/>
                          </a:solidFill>
                        </a:rPr>
                        <a:t>A001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ED002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L001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  <a:tr h="481935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ysClr val="windowText" lastClr="000000"/>
                          </a:solidFill>
                        </a:rPr>
                        <a:t>A001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ED002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L002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60958"/>
                  </a:ext>
                </a:extLst>
              </a:tr>
              <a:tr h="481935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ysClr val="windowText" lastClr="000000"/>
                          </a:solidFill>
                        </a:rPr>
                        <a:t>A003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ED001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L003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150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900394"/>
                  </a:ext>
                </a:extLst>
              </a:tr>
            </a:tbl>
          </a:graphicData>
        </a:graphic>
      </p:graphicFrame>
      <p:graphicFrame>
        <p:nvGraphicFramePr>
          <p:cNvPr id="10" name="Tabla 4">
            <a:extLst>
              <a:ext uri="{FF2B5EF4-FFF2-40B4-BE49-F238E27FC236}">
                <a16:creationId xmlns:a16="http://schemas.microsoft.com/office/drawing/2014/main" id="{0699EB4B-F32B-47F3-B776-AC035CE9C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09022"/>
              </p:ext>
            </p:extLst>
          </p:nvPr>
        </p:nvGraphicFramePr>
        <p:xfrm>
          <a:off x="576942" y="4677951"/>
          <a:ext cx="4889619" cy="19530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9873">
                  <a:extLst>
                    <a:ext uri="{9D8B030D-6E8A-4147-A177-3AD203B41FA5}">
                      <a16:colId xmlns:a16="http://schemas.microsoft.com/office/drawing/2014/main" val="1470527691"/>
                    </a:ext>
                  </a:extLst>
                </a:gridCol>
                <a:gridCol w="1629873">
                  <a:extLst>
                    <a:ext uri="{9D8B030D-6E8A-4147-A177-3AD203B41FA5}">
                      <a16:colId xmlns:a16="http://schemas.microsoft.com/office/drawing/2014/main" val="2339297494"/>
                    </a:ext>
                  </a:extLst>
                </a:gridCol>
                <a:gridCol w="1629873">
                  <a:extLst>
                    <a:ext uri="{9D8B030D-6E8A-4147-A177-3AD203B41FA5}">
                      <a16:colId xmlns:a16="http://schemas.microsoft.com/office/drawing/2014/main" val="3037725584"/>
                    </a:ext>
                  </a:extLst>
                </a:gridCol>
              </a:tblGrid>
              <a:tr h="562331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COD_LIB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CATEGORÍA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516257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L001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INFORMÁTICA BÁSICA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FÍSICO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  <a:tr h="516257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L002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EXCEL PARA INGENIEROS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FÍSICO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60958"/>
                  </a:ext>
                </a:extLst>
              </a:tr>
              <a:tr h="354427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L003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PROGRAMACIÓN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VRITUAL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61193"/>
                  </a:ext>
                </a:extLst>
              </a:tr>
            </a:tbl>
          </a:graphicData>
        </a:graphic>
      </p:graphicFrame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422E87F-C2FF-4390-8749-D202297D7AD4}"/>
              </a:ext>
            </a:extLst>
          </p:cNvPr>
          <p:cNvSpPr/>
          <p:nvPr/>
        </p:nvSpPr>
        <p:spPr>
          <a:xfrm>
            <a:off x="7660789" y="3184871"/>
            <a:ext cx="1951630" cy="488258"/>
          </a:xfrm>
          <a:prstGeom prst="roundRect">
            <a:avLst/>
          </a:prstGeom>
          <a:solidFill>
            <a:srgbClr val="01395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ENTREGA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971930D-B31F-4A5B-A1CF-73E3BF112650}"/>
              </a:ext>
            </a:extLst>
          </p:cNvPr>
          <p:cNvSpPr/>
          <p:nvPr/>
        </p:nvSpPr>
        <p:spPr>
          <a:xfrm>
            <a:off x="6611200" y="745306"/>
            <a:ext cx="1951630" cy="488258"/>
          </a:xfrm>
          <a:prstGeom prst="roundRect">
            <a:avLst/>
          </a:prstGeom>
          <a:solidFill>
            <a:srgbClr val="01395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EDICION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81784AE-A63D-43A6-AB1F-8AA84E834A8E}"/>
              </a:ext>
            </a:extLst>
          </p:cNvPr>
          <p:cNvSpPr/>
          <p:nvPr/>
        </p:nvSpPr>
        <p:spPr>
          <a:xfrm>
            <a:off x="2086336" y="3970410"/>
            <a:ext cx="1951630" cy="446982"/>
          </a:xfrm>
          <a:prstGeom prst="roundRect">
            <a:avLst/>
          </a:prstGeom>
          <a:solidFill>
            <a:srgbClr val="01395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LIBRO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03E15817-0A3C-4F0F-9DD3-F4E6814BC93E}"/>
              </a:ext>
            </a:extLst>
          </p:cNvPr>
          <p:cNvSpPr/>
          <p:nvPr/>
        </p:nvSpPr>
        <p:spPr>
          <a:xfrm>
            <a:off x="2086336" y="569690"/>
            <a:ext cx="1951630" cy="488258"/>
          </a:xfrm>
          <a:prstGeom prst="roundRect">
            <a:avLst/>
          </a:prstGeom>
          <a:solidFill>
            <a:srgbClr val="01395E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AUTOR</a:t>
            </a:r>
          </a:p>
        </p:txBody>
      </p:sp>
    </p:spTree>
    <p:extLst>
      <p:ext uri="{BB962C8B-B14F-4D97-AF65-F5344CB8AC3E}">
        <p14:creationId xmlns:p14="http://schemas.microsoft.com/office/powerpoint/2010/main" val="1583743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71" y="1538626"/>
            <a:ext cx="10217457" cy="3780747"/>
          </a:xfrm>
        </p:spPr>
        <p:txBody>
          <a:bodyPr>
            <a:noAutofit/>
          </a:bodyPr>
          <a:lstStyle/>
          <a:p>
            <a:pPr algn="ctr"/>
            <a:r>
              <a:rPr lang="es-PE" sz="7200" b="1" dirty="0"/>
              <a:t>DIAGRAMA DE CLASES PARA MODELADO DE BASES DE DATOS</a:t>
            </a:r>
          </a:p>
        </p:txBody>
      </p:sp>
    </p:spTree>
    <p:extLst>
      <p:ext uri="{BB962C8B-B14F-4D97-AF65-F5344CB8AC3E}">
        <p14:creationId xmlns:p14="http://schemas.microsoft.com/office/powerpoint/2010/main" val="1008225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¿QUÉ ES?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2B393-68D3-44B5-8628-0B818DB2C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4000" dirty="0">
                <a:solidFill>
                  <a:schemeClr val="tx1"/>
                </a:solidFill>
              </a:rPr>
              <a:t>Herramienta para el modelado de Sistemas de Información.</a:t>
            </a:r>
          </a:p>
          <a:p>
            <a:endParaRPr lang="es-PE" sz="4000" dirty="0"/>
          </a:p>
        </p:txBody>
      </p:sp>
    </p:spTree>
    <p:extLst>
      <p:ext uri="{BB962C8B-B14F-4D97-AF65-F5344CB8AC3E}">
        <p14:creationId xmlns:p14="http://schemas.microsoft.com/office/powerpoint/2010/main" val="306585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INTRODUCCIÓN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7430051-CFFB-4A67-B53C-F24AB7E34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2"/>
            <a:ext cx="9438565" cy="3477975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En la actualidad, la expresión base de datos es extensamente usada en todos los ámbitos donde se desarrolla el ser humano; no necesariamente es una expresión computacional porque hoy en día la base de datos es considerada como la única para el manejo de todo tipo de información, sea grande o pequeña</a:t>
            </a:r>
            <a:r>
              <a:rPr lang="es-PE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71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374003"/>
            <a:ext cx="10515600" cy="1325563"/>
          </a:xfrm>
        </p:spPr>
        <p:txBody>
          <a:bodyPr/>
          <a:lstStyle/>
          <a:p>
            <a:r>
              <a:rPr lang="es-PE" b="1" dirty="0"/>
              <a:t>GENERALIZACIÓN - HERENCIA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42B393-68D3-44B5-8628-0B818DB2C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3600" dirty="0">
                <a:solidFill>
                  <a:schemeClr val="tx1"/>
                </a:solidFill>
              </a:rPr>
              <a:t>Es un proceso de abstracción que permite organizar las entidades por características comunes. Si se nota que existen entidades con atributos similares, entonces se está frente a una generalización.</a:t>
            </a:r>
          </a:p>
          <a:p>
            <a:endParaRPr lang="es-PE" sz="3600" dirty="0"/>
          </a:p>
        </p:txBody>
      </p:sp>
      <p:pic>
        <p:nvPicPr>
          <p:cNvPr id="5" name="Picture 6" descr="Herencia - Iconos gratis de personas">
            <a:extLst>
              <a:ext uri="{FF2B5EF4-FFF2-40B4-BE49-F238E27FC236}">
                <a16:creationId xmlns:a16="http://schemas.microsoft.com/office/drawing/2014/main" id="{0A3A0011-F305-48D6-AD52-F4D7D000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48" y="4091943"/>
            <a:ext cx="2350037" cy="22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ex Global - Herencias">
            <a:extLst>
              <a:ext uri="{FF2B5EF4-FFF2-40B4-BE49-F238E27FC236}">
                <a16:creationId xmlns:a16="http://schemas.microsoft.com/office/drawing/2014/main" id="{BB07D06B-C2ED-4EC9-BC4B-2A965D35C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83082"/>
            <a:ext cx="2692893" cy="269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375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374003"/>
            <a:ext cx="10515600" cy="1325563"/>
          </a:xfrm>
        </p:spPr>
        <p:txBody>
          <a:bodyPr/>
          <a:lstStyle/>
          <a:p>
            <a:r>
              <a:rPr lang="es-PE" b="1" dirty="0"/>
              <a:t>ENCAPSULAMIENTO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E46853-83AB-4D73-978B-9552FBE1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334" y="1786483"/>
            <a:ext cx="3295266" cy="4203576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72FC5F2-3D11-49D0-B70A-BDDBBD20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8" y="1786483"/>
            <a:ext cx="5867462" cy="4109350"/>
          </a:xfrm>
        </p:spPr>
        <p:txBody>
          <a:bodyPr>
            <a:normAutofit/>
          </a:bodyPr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Consiste en que los objetos puedan ocultar su funcionalidad interna de sus operaciones de otros objetos.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38F40BD-3C39-4C7F-9970-0C165E448366}"/>
              </a:ext>
            </a:extLst>
          </p:cNvPr>
          <p:cNvSpPr txBox="1"/>
          <p:nvPr/>
        </p:nvSpPr>
        <p:spPr>
          <a:xfrm>
            <a:off x="2014948" y="3245798"/>
            <a:ext cx="4191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dirty="0"/>
              <a:t>+ PUBLIC</a:t>
            </a:r>
          </a:p>
          <a:p>
            <a:r>
              <a:rPr lang="es-PE" sz="4000" dirty="0"/>
              <a:t> - PRIVATE</a:t>
            </a:r>
          </a:p>
          <a:p>
            <a:r>
              <a:rPr lang="es-PE" sz="4000" dirty="0"/>
              <a:t># PROTECTED</a:t>
            </a:r>
          </a:p>
          <a:p>
            <a:r>
              <a:rPr lang="es-PE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977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374003"/>
            <a:ext cx="10515600" cy="1325563"/>
          </a:xfrm>
        </p:spPr>
        <p:txBody>
          <a:bodyPr/>
          <a:lstStyle/>
          <a:p>
            <a:r>
              <a:rPr lang="es-PE" b="1" dirty="0"/>
              <a:t>EJEMPLO DE GENERALIZACIÓN</a:t>
            </a:r>
          </a:p>
        </p:txBody>
      </p:sp>
      <p:pic>
        <p:nvPicPr>
          <p:cNvPr id="11" name="Marcador de contenido 22">
            <a:extLst>
              <a:ext uri="{FF2B5EF4-FFF2-40B4-BE49-F238E27FC236}">
                <a16:creationId xmlns:a16="http://schemas.microsoft.com/office/drawing/2014/main" id="{808D2424-90F2-4B2A-989D-607776B20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18" y="1690688"/>
            <a:ext cx="3623341" cy="3991424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929CA5-BF5F-4776-A9F2-EB0FD31F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615" y="1628544"/>
            <a:ext cx="3806453" cy="399142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10B8E0E-9D8F-4158-9FC2-020641C12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068" y="1628544"/>
            <a:ext cx="3905096" cy="39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71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CEF7AC52-0369-4A46-A623-799BAF216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PE" dirty="0"/>
              <a:t>Es una biblioteca especializada en acceso a los datos de una base de datos.</a:t>
            </a:r>
          </a:p>
          <a:p>
            <a:r>
              <a:rPr lang="es-PE" dirty="0"/>
              <a:t>Gracias a un ORM ya no necesitas utilizar SQL en tu código (POO)</a:t>
            </a:r>
          </a:p>
          <a:p>
            <a:r>
              <a:rPr lang="es-PE" dirty="0"/>
              <a:t>Un ORM puede convertir clases en tablas y viceversa.</a:t>
            </a:r>
          </a:p>
          <a:p>
            <a:r>
              <a:rPr lang="en-US" dirty="0">
                <a:hlinkClick r:id="rId2"/>
              </a:rPr>
              <a:t>https://www.visual-paradigm.com/tutorials/define-custom-implementations-for-orm.jsp</a:t>
            </a:r>
            <a:endParaRPr lang="en-US" dirty="0"/>
          </a:p>
        </p:txBody>
      </p:sp>
      <p:pic>
        <p:nvPicPr>
          <p:cNvPr id="16" name="Picture 2" descr="Qué es un ORM? | campusMVP.es">
            <a:extLst>
              <a:ext uri="{FF2B5EF4-FFF2-40B4-BE49-F238E27FC236}">
                <a16:creationId xmlns:a16="http://schemas.microsoft.com/office/drawing/2014/main" id="{DA42BED9-EAC8-4FAA-9C1C-7BFDC7A7F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62" y="5016685"/>
            <a:ext cx="3690475" cy="14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DDFBDAEF-3AB4-4444-A5D7-F14C5737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374003"/>
            <a:ext cx="10515600" cy="1325563"/>
          </a:xfrm>
        </p:spPr>
        <p:txBody>
          <a:bodyPr>
            <a:normAutofit/>
          </a:bodyPr>
          <a:lstStyle/>
          <a:p>
            <a:r>
              <a:rPr lang="es-PE" sz="3200" b="1" dirty="0"/>
              <a:t>ORM – MAPEO RELACIONAL DE OBJETOS</a:t>
            </a:r>
          </a:p>
        </p:txBody>
      </p:sp>
    </p:spTree>
    <p:extLst>
      <p:ext uri="{BB962C8B-B14F-4D97-AF65-F5344CB8AC3E}">
        <p14:creationId xmlns:p14="http://schemas.microsoft.com/office/powerpoint/2010/main" val="4033827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374003"/>
            <a:ext cx="10515600" cy="1325563"/>
          </a:xfrm>
        </p:spPr>
        <p:txBody>
          <a:bodyPr>
            <a:normAutofit/>
          </a:bodyPr>
          <a:lstStyle/>
          <a:p>
            <a:r>
              <a:rPr lang="es-PE" sz="3200" b="1" dirty="0"/>
              <a:t>ORM – MAPEO RELACIONAL DE OBJETOS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376C54E-332B-4BB5-86D3-B6B50249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8007"/>
            <a:ext cx="3059097" cy="84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Java logo and symbol, meaning, history, PNG">
            <a:extLst>
              <a:ext uri="{FF2B5EF4-FFF2-40B4-BE49-F238E27FC236}">
                <a16:creationId xmlns:a16="http://schemas.microsoft.com/office/drawing/2014/main" id="{A50A0B4B-C925-4C09-850B-31144F762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92" y="2117324"/>
            <a:ext cx="2237173" cy="13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stering Laravel Eloquent ORM - The Eloquent Journey (PART 1) - DEV  Community">
            <a:extLst>
              <a:ext uri="{FF2B5EF4-FFF2-40B4-BE49-F238E27FC236}">
                <a16:creationId xmlns:a16="http://schemas.microsoft.com/office/drawing/2014/main" id="{EBF11A9A-1216-45A7-90A8-81FFFB17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40" y="3608283"/>
            <a:ext cx="3649592" cy="153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PHP 8 ya está disponible – Códigos de Programación">
            <a:extLst>
              <a:ext uri="{FF2B5EF4-FFF2-40B4-BE49-F238E27FC236}">
                <a16:creationId xmlns:a16="http://schemas.microsoft.com/office/drawing/2014/main" id="{7BB40CD4-B4FC-409F-A234-292287140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777" y="2343705"/>
            <a:ext cx="2036262" cy="9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Entity Framework Core 3.0: ¿qué novedades nos trae?">
            <a:extLst>
              <a:ext uri="{FF2B5EF4-FFF2-40B4-BE49-F238E27FC236}">
                <a16:creationId xmlns:a16="http://schemas.microsoft.com/office/drawing/2014/main" id="{3F81CE68-0D89-4883-903B-0F172CFB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99" y="3552537"/>
            <a:ext cx="1846664" cy="18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D1860365-CE26-4E0C-88F5-008BA69E8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18" y="2006203"/>
            <a:ext cx="1103330" cy="123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38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374003"/>
            <a:ext cx="10515600" cy="1325563"/>
          </a:xfrm>
        </p:spPr>
        <p:txBody>
          <a:bodyPr>
            <a:normAutofit/>
          </a:bodyPr>
          <a:lstStyle/>
          <a:p>
            <a:r>
              <a:rPr lang="es-PE" sz="3600" b="1" dirty="0"/>
              <a:t>EJEMPLO DE GENERALIZACIÓN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4A58160-2E27-4712-9969-B0DD2D202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7"/>
          <a:stretch/>
        </p:blipFill>
        <p:spPr>
          <a:xfrm>
            <a:off x="692458" y="1553591"/>
            <a:ext cx="8673140" cy="49392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6F0FA31-406C-4C5A-8F6A-25C6114E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408" y="2365262"/>
            <a:ext cx="2172279" cy="33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3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66106047-6919-4C6C-8DE3-19E32B9B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b="1" dirty="0"/>
              <a:t>EJEMPLO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20747E-046F-4B61-A672-C48570AC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345" y="2394660"/>
            <a:ext cx="2172279" cy="33159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148B50-DFCC-4424-846C-3300D1DB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75" y="1541518"/>
            <a:ext cx="6895037" cy="50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a 4">
            <a:extLst>
              <a:ext uri="{FF2B5EF4-FFF2-40B4-BE49-F238E27FC236}">
                <a16:creationId xmlns:a16="http://schemas.microsoft.com/office/drawing/2014/main" id="{57DBA336-268C-40FC-A6F0-E7530088F0E5}"/>
              </a:ext>
            </a:extLst>
          </p:cNvPr>
          <p:cNvGraphicFramePr>
            <a:graphicFrameLocks noGrp="1"/>
          </p:cNvGraphicFramePr>
          <p:nvPr/>
        </p:nvGraphicFramePr>
        <p:xfrm>
          <a:off x="962606" y="2417720"/>
          <a:ext cx="10933474" cy="37966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8981">
                  <a:extLst>
                    <a:ext uri="{9D8B030D-6E8A-4147-A177-3AD203B41FA5}">
                      <a16:colId xmlns:a16="http://schemas.microsoft.com/office/drawing/2014/main" val="1470527691"/>
                    </a:ext>
                  </a:extLst>
                </a:gridCol>
                <a:gridCol w="1854296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628392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  <a:gridCol w="1295100">
                  <a:extLst>
                    <a:ext uri="{9D8B030D-6E8A-4147-A177-3AD203B41FA5}">
                      <a16:colId xmlns:a16="http://schemas.microsoft.com/office/drawing/2014/main" val="2339297494"/>
                    </a:ext>
                  </a:extLst>
                </a:gridCol>
                <a:gridCol w="2121763">
                  <a:extLst>
                    <a:ext uri="{9D8B030D-6E8A-4147-A177-3AD203B41FA5}">
                      <a16:colId xmlns:a16="http://schemas.microsoft.com/office/drawing/2014/main" val="2601183938"/>
                    </a:ext>
                  </a:extLst>
                </a:gridCol>
                <a:gridCol w="1580225">
                  <a:extLst>
                    <a:ext uri="{9D8B030D-6E8A-4147-A177-3AD203B41FA5}">
                      <a16:colId xmlns:a16="http://schemas.microsoft.com/office/drawing/2014/main" val="2382750981"/>
                    </a:ext>
                  </a:extLst>
                </a:gridCol>
                <a:gridCol w="1544717">
                  <a:extLst>
                    <a:ext uri="{9D8B030D-6E8A-4147-A177-3AD203B41FA5}">
                      <a16:colId xmlns:a16="http://schemas.microsoft.com/office/drawing/2014/main" val="773962961"/>
                    </a:ext>
                  </a:extLst>
                </a:gridCol>
              </a:tblGrid>
              <a:tr h="914543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PATERNO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MATERNO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NOMBRES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EMAIL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PASSWORD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DISCRIMINATOR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576421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TORRES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LAZARO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JUAN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  <a:hlinkClick r:id="rId2"/>
                        </a:rPr>
                        <a:t>JUANLA@GMAIL.COM</a:t>
                      </a:r>
                      <a:endParaRPr lang="es-P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18184881%&amp;$#”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CLIENTE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  <a:tr h="576421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TORRES 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LAZARO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PEDRO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  <a:hlinkClick r:id="rId3"/>
                        </a:rPr>
                        <a:t>PEDROLA@GMAIL.COM</a:t>
                      </a:r>
                      <a:endParaRPr lang="es-P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1999848DF8EC18$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VENDEDOR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60958"/>
                  </a:ext>
                </a:extLst>
              </a:tr>
              <a:tr h="576421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LAZARO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MENOR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JENNIFER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  <a:hlinkClick r:id="rId4"/>
                        </a:rPr>
                        <a:t>JENIME@GMAIL.COM</a:t>
                      </a:r>
                      <a:endParaRPr lang="es-P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183215$%&amp;/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ADMINISTRADOR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934600"/>
                  </a:ext>
                </a:extLst>
              </a:tr>
              <a:tr h="576421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MENDOZA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VARGAS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LUIS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  <a:hlinkClick r:id="rId5"/>
                        </a:rPr>
                        <a:t>LUISVAR@GMAIL.COM</a:t>
                      </a:r>
                      <a:endParaRPr lang="es-P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#$%548C74FyKF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CLIENTE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558274"/>
                  </a:ext>
                </a:extLst>
              </a:tr>
              <a:tr h="576421"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MENDOZA 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MENOR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CAMILA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  <a:hlinkClick r:id="rId6"/>
                        </a:rPr>
                        <a:t>CAMIMM@GMAIL.COM</a:t>
                      </a:r>
                      <a:endParaRPr lang="es-P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Dr423884f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400" dirty="0">
                          <a:solidFill>
                            <a:schemeClr val="tx1"/>
                          </a:solidFill>
                        </a:rPr>
                        <a:t>CLIENTE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91259"/>
                  </a:ext>
                </a:extLst>
              </a:tr>
            </a:tbl>
          </a:graphicData>
        </a:graphic>
      </p:graphicFrame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26A4E3E6-444F-4C43-93E4-8D34C55956B0}"/>
              </a:ext>
            </a:extLst>
          </p:cNvPr>
          <p:cNvSpPr/>
          <p:nvPr/>
        </p:nvSpPr>
        <p:spPr>
          <a:xfrm>
            <a:off x="556550" y="1690688"/>
            <a:ext cx="1951630" cy="4882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usuario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C0C816E-D12B-4A74-9EE5-C594C5FA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b="1" dirty="0"/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1280874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AGREGACIÓN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9866049" cy="4109350"/>
          </a:xfrm>
        </p:spPr>
        <p:txBody>
          <a:bodyPr>
            <a:normAutofit/>
          </a:bodyPr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Es una forma particular de </a:t>
            </a:r>
            <a:r>
              <a:rPr lang="es-MX" dirty="0"/>
              <a:t>relación entre entidades, pues un grupo de ellas puede formar una nueva entidad de alto nivel. 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6759AD-3131-4712-9B8D-31226083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705" y="2777832"/>
            <a:ext cx="4286589" cy="371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89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RESTRICCIONES</a:t>
            </a:r>
          </a:p>
        </p:txBody>
      </p:sp>
      <p:pic>
        <p:nvPicPr>
          <p:cNvPr id="7" name="Marcador de contenido 9">
            <a:extLst>
              <a:ext uri="{FF2B5EF4-FFF2-40B4-BE49-F238E27FC236}">
                <a16:creationId xmlns:a16="http://schemas.microsoft.com/office/drawing/2014/main" id="{CE8E97D6-B7C9-4861-B9E0-68A59ED2D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337" y="1825625"/>
            <a:ext cx="104213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HISTORIA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Las bases de datos relacionales son un tipo de base de datos que cumplen con el modelo relacional. Tras ser postulado en 1970 por </a:t>
            </a:r>
            <a:r>
              <a:rPr lang="es-MX" b="1" dirty="0"/>
              <a:t>Edgar Frank Codd</a:t>
            </a:r>
            <a:r>
              <a:rPr lang="es-MX" dirty="0"/>
              <a:t>.</a:t>
            </a:r>
          </a:p>
        </p:txBody>
      </p:sp>
      <p:pic>
        <p:nvPicPr>
          <p:cNvPr id="9" name="Picture 2" descr="Resultado de imagen para Edgar Frank Codd">
            <a:extLst>
              <a:ext uri="{FF2B5EF4-FFF2-40B4-BE49-F238E27FC236}">
                <a16:creationId xmlns:a16="http://schemas.microsoft.com/office/drawing/2014/main" id="{2BE9D775-2A41-4EC1-ACE2-3B21B82BE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799" y="3117829"/>
            <a:ext cx="6004821" cy="2783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671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8C0C816E-D12B-4A74-9EE5-C594C5FA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b="1" dirty="0"/>
              <a:t>COMPOSICIÓN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28CC1E2-AEE4-4AE0-97D3-78316E481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5769807" cy="4197067"/>
          </a:xfrm>
        </p:spPr>
        <p:txBody>
          <a:bodyPr>
            <a:normAutofit/>
          </a:bodyPr>
          <a:lstStyle/>
          <a:p>
            <a:pPr algn="just"/>
            <a:r>
              <a:rPr lang="es-MX" sz="3200" dirty="0">
                <a:solidFill>
                  <a:schemeClr val="tx1"/>
                </a:solidFill>
              </a:rPr>
              <a:t>En una composición, un componente puede morir antes que el objeto compuesto. Si destruye al objeto compuesto, destruirá también a los componentes.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FA42BE-8C55-4EB9-8864-A3F8619C3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50" y="1690688"/>
            <a:ext cx="2883326" cy="50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85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8C0C816E-D12B-4A74-9EE5-C594C5FA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PE" b="1" dirty="0"/>
              <a:t>COMPOSICIÓN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86D7736-0CD0-4F7E-AD52-D2B3CCADC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671" y="2298088"/>
            <a:ext cx="11072658" cy="226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00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os 9 elementos de la Factura perfecta">
            <a:extLst>
              <a:ext uri="{FF2B5EF4-FFF2-40B4-BE49-F238E27FC236}">
                <a16:creationId xmlns:a16="http://schemas.microsoft.com/office/drawing/2014/main" id="{258076F8-18DE-4A3D-A5AB-BDAE38C864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3" y="0"/>
            <a:ext cx="9338023" cy="1096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929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3B233-F95F-C62F-EEDF-C9E65AAC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CA9644F-5258-1F14-E87E-C75DFCC04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526"/>
          </a:xfrm>
        </p:spPr>
      </p:pic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E1982FEF-4144-C984-6358-1006B57A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1" b="20486"/>
          <a:stretch/>
        </p:blipFill>
        <p:spPr>
          <a:xfrm>
            <a:off x="-112543" y="2486465"/>
            <a:ext cx="12192000" cy="154744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8410F49-25CA-4D48-285F-7388FDF10DCE}"/>
              </a:ext>
            </a:extLst>
          </p:cNvPr>
          <p:cNvSpPr/>
          <p:nvPr/>
        </p:nvSpPr>
        <p:spPr>
          <a:xfrm>
            <a:off x="0" y="2230332"/>
            <a:ext cx="902279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ENTENDER LA TEORÍA</a:t>
            </a:r>
          </a:p>
          <a:p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EVITARÁ ERRORES DE CÓDIGO</a:t>
            </a:r>
          </a:p>
        </p:txBody>
      </p:sp>
    </p:spTree>
    <p:extLst>
      <p:ext uri="{BB962C8B-B14F-4D97-AF65-F5344CB8AC3E}">
        <p14:creationId xmlns:p14="http://schemas.microsoft.com/office/powerpoint/2010/main" val="198597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DATO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9438565" cy="1325563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Información concreta sobre hechos, elementos, que permite estudiarlos, analizarlos o conocerlos.</a:t>
            </a:r>
          </a:p>
          <a:p>
            <a:pPr algn="just"/>
            <a:r>
              <a:rPr lang="es-PE" dirty="0">
                <a:solidFill>
                  <a:schemeClr val="tx1"/>
                </a:solidFill>
              </a:rPr>
              <a:t>Unidad mínima de información.</a:t>
            </a:r>
          </a:p>
          <a:p>
            <a:pPr algn="just"/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1026" name="Picture 2" descr="Dato en Informática - Concepto, tipos y ejemplos">
            <a:extLst>
              <a:ext uri="{FF2B5EF4-FFF2-40B4-BE49-F238E27FC236}">
                <a16:creationId xmlns:a16="http://schemas.microsoft.com/office/drawing/2014/main" id="{F86B5BBD-CAEB-44EE-92B7-D6CAD3DE5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71" y="3429000"/>
            <a:ext cx="3793256" cy="2137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769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5FA4C4-5D10-45CF-9FA4-52A4F5BC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La información es una recopilación o conjunto de datos y conocimientos organizados.</a:t>
            </a:r>
          </a:p>
        </p:txBody>
      </p:sp>
      <p:pic>
        <p:nvPicPr>
          <p:cNvPr id="2050" name="Picture 2" descr="Qué es Información? » Su Definición y Significado [2020]">
            <a:extLst>
              <a:ext uri="{FF2B5EF4-FFF2-40B4-BE49-F238E27FC236}">
                <a16:creationId xmlns:a16="http://schemas.microsoft.com/office/drawing/2014/main" id="{018BA9F8-027A-48AC-B2A9-4C71872A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297" y="3429000"/>
            <a:ext cx="5221406" cy="266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14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CD5865-D338-44F4-8457-2A94FA43E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PE" dirty="0"/>
              <a:t>EXACTA</a:t>
            </a:r>
          </a:p>
          <a:p>
            <a:r>
              <a:rPr lang="es-PE" dirty="0"/>
              <a:t>OBJETIVA</a:t>
            </a:r>
          </a:p>
          <a:p>
            <a:r>
              <a:rPr lang="es-PE" dirty="0"/>
              <a:t>DIRECCIÓN</a:t>
            </a:r>
          </a:p>
          <a:p>
            <a:r>
              <a:rPr lang="es-PE" dirty="0"/>
              <a:t>VÁLIDA Y VERAZ</a:t>
            </a:r>
          </a:p>
          <a:p>
            <a:r>
              <a:rPr lang="es-PE" dirty="0"/>
              <a:t>CONTINUA</a:t>
            </a:r>
          </a:p>
          <a:p>
            <a:r>
              <a:rPr lang="es-PE" dirty="0"/>
              <a:t>OPORTUNA</a:t>
            </a:r>
          </a:p>
        </p:txBody>
      </p:sp>
    </p:spTree>
    <p:extLst>
      <p:ext uri="{BB962C8B-B14F-4D97-AF65-F5344CB8AC3E}">
        <p14:creationId xmlns:p14="http://schemas.microsoft.com/office/powerpoint/2010/main" val="385051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CFBD0-4359-42FE-9DE8-04111FF0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TIPOS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9DFC8-5DAE-4E70-ABDF-A147F1388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Un tipo de dato informático o simplemente tipo, es un atributo de los datos que indica al ordenador sobre la clase de datos que se va a manejar.</a:t>
            </a:r>
          </a:p>
          <a:p>
            <a:endParaRPr lang="es-PE" dirty="0"/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1122A1C7-0034-4E01-B775-E8503A7B7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431400"/>
              </p:ext>
            </p:extLst>
          </p:nvPr>
        </p:nvGraphicFramePr>
        <p:xfrm>
          <a:off x="3884304" y="3429000"/>
          <a:ext cx="4423392" cy="22092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11696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211696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bg1"/>
                          </a:solidFill>
                        </a:rPr>
                        <a:t>TIPOS DE DATOS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bg1"/>
                          </a:solidFill>
                        </a:rPr>
                        <a:t>EJEMPLO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NUMÉRICOS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CADENA DE TEXTO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CURSO DE SQL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LÓGICOS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FALSO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DATETIME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01/01/2012 08:30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73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9413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Open San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3738</TotalTime>
  <Words>1167</Words>
  <Application>Microsoft Office PowerPoint</Application>
  <PresentationFormat>Panorámica</PresentationFormat>
  <Paragraphs>332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7" baseType="lpstr">
      <vt:lpstr>Arial</vt:lpstr>
      <vt:lpstr>Calibri</vt:lpstr>
      <vt:lpstr>Open Sans</vt:lpstr>
      <vt:lpstr>Tema de Office</vt:lpstr>
      <vt:lpstr>FUNDAMENTOS DE BASES DE DATOS RELACIONALES</vt:lpstr>
      <vt:lpstr>PREPARADO PARA</vt:lpstr>
      <vt:lpstr>LOS 3 MUNDOS</vt:lpstr>
      <vt:lpstr>INTRODUCCIÓN</vt:lpstr>
      <vt:lpstr>HISTORIA</vt:lpstr>
      <vt:lpstr>DATO</vt:lpstr>
      <vt:lpstr>INFORMACIÓN</vt:lpstr>
      <vt:lpstr>CARACTERÍSTICAS</vt:lpstr>
      <vt:lpstr>TIPOS DE DATOS</vt:lpstr>
      <vt:lpstr>TABLA</vt:lpstr>
      <vt:lpstr>BASES DE DATOS RELACIONALES</vt:lpstr>
      <vt:lpstr>SGBD - RDBMS</vt:lpstr>
      <vt:lpstr>SQL</vt:lpstr>
      <vt:lpstr>ORIGEN DE DATOS</vt:lpstr>
      <vt:lpstr>¿HERRAMIENTAS?</vt:lpstr>
      <vt:lpstr>HERRAMIENTAS</vt:lpstr>
      <vt:lpstr>MODELO ENTIDAD RELACIÓN</vt:lpstr>
      <vt:lpstr>ENTIDAD – TABLA</vt:lpstr>
      <vt:lpstr>ATRIBUTO – COLUMNA</vt:lpstr>
      <vt:lpstr>REGISTRO – FILA</vt:lpstr>
      <vt:lpstr>ATRIBUTO DERIVADO – CAMPO CALCULADO</vt:lpstr>
      <vt:lpstr>ENTIDAD DÉBIL</vt:lpstr>
      <vt:lpstr>LLAVE PRIMARIA – PK –ATRIBUTO PRINCIPAL</vt:lpstr>
      <vt:lpstr>LLAVE SECUNDARIA - FORÁNEA</vt:lpstr>
      <vt:lpstr>RELACIÓN</vt:lpstr>
      <vt:lpstr>TIPOS DE RELACIÓN - CARDINALIDAD</vt:lpstr>
      <vt:lpstr>DIAGRAMA ENTIDAD RELACIÓN</vt:lpstr>
      <vt:lpstr>HERRAMIENTAS CASE</vt:lpstr>
      <vt:lpstr>MODELO ENTIDAD RELACIÓN EXTENDIDO</vt:lpstr>
      <vt:lpstr>¿QUÉ ES?</vt:lpstr>
      <vt:lpstr>GENERALIZACIÓN</vt:lpstr>
      <vt:lpstr>GENERALIZACIÓN</vt:lpstr>
      <vt:lpstr>EJEMPLO</vt:lpstr>
      <vt:lpstr>Presentación de PowerPoint</vt:lpstr>
      <vt:lpstr>AGREGACIÓN</vt:lpstr>
      <vt:lpstr>AGREGACIÓN</vt:lpstr>
      <vt:lpstr>Presentación de PowerPoint</vt:lpstr>
      <vt:lpstr>DIAGRAMA DE CLASES PARA MODELADO DE BASES DE DATOS</vt:lpstr>
      <vt:lpstr>¿QUÉ ES?</vt:lpstr>
      <vt:lpstr>GENERALIZACIÓN - HERENCIA</vt:lpstr>
      <vt:lpstr>ENCAPSULAMIENTO</vt:lpstr>
      <vt:lpstr>EJEMPLO DE GENERALIZACIÓN</vt:lpstr>
      <vt:lpstr>ORM – MAPEO RELACIONAL DE OBJETOS</vt:lpstr>
      <vt:lpstr>ORM – MAPEO RELACIONAL DE OBJETOS</vt:lpstr>
      <vt:lpstr>EJEMPLO DE GENERALIZACIÓN</vt:lpstr>
      <vt:lpstr>EJEMPLO</vt:lpstr>
      <vt:lpstr>EJEMPLO</vt:lpstr>
      <vt:lpstr>AGREGACIÓN</vt:lpstr>
      <vt:lpstr>RESTRICCIONES</vt:lpstr>
      <vt:lpstr>COMPOSICIÓN</vt:lpstr>
      <vt:lpstr>COMPOSICIÓN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EXCEL</dc:title>
  <dc:creator>Anthony</dc:creator>
  <cp:lastModifiedBy>ANTHONYCODE</cp:lastModifiedBy>
  <cp:revision>255</cp:revision>
  <dcterms:created xsi:type="dcterms:W3CDTF">2020-10-28T19:12:16Z</dcterms:created>
  <dcterms:modified xsi:type="dcterms:W3CDTF">2022-08-03T23:41:11Z</dcterms:modified>
</cp:coreProperties>
</file>